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5" r:id="rId5"/>
    <p:sldId id="286" r:id="rId6"/>
    <p:sldId id="290" r:id="rId7"/>
    <p:sldId id="276" r:id="rId8"/>
    <p:sldId id="260" r:id="rId9"/>
    <p:sldId id="261" r:id="rId10"/>
    <p:sldId id="280" r:id="rId11"/>
    <p:sldId id="287" r:id="rId12"/>
    <p:sldId id="281" r:id="rId13"/>
    <p:sldId id="288" r:id="rId14"/>
    <p:sldId id="262" r:id="rId15"/>
    <p:sldId id="263" r:id="rId16"/>
    <p:sldId id="264" r:id="rId17"/>
    <p:sldId id="265" r:id="rId18"/>
    <p:sldId id="266" r:id="rId19"/>
    <p:sldId id="267" r:id="rId20"/>
    <p:sldId id="268" r:id="rId21"/>
    <p:sldId id="282" r:id="rId22"/>
    <p:sldId id="283" r:id="rId23"/>
    <p:sldId id="269" r:id="rId24"/>
    <p:sldId id="270" r:id="rId25"/>
    <p:sldId id="271" r:id="rId26"/>
    <p:sldId id="272" r:id="rId27"/>
    <p:sldId id="278" r:id="rId28"/>
    <p:sldId id="279" r:id="rId29"/>
    <p:sldId id="273" r:id="rId30"/>
    <p:sldId id="289" r:id="rId31"/>
    <p:sldId id="284" r:id="rId32"/>
    <p:sldId id="285" r:id="rId33"/>
    <p:sldId id="277"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1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59754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12451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84094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274254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365605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59767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19571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59441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86534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9226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6207F-F9B4-4E78-A32D-54234FF23EAA}"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317470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6207F-F9B4-4E78-A32D-54234FF23EAA}" type="datetimeFigureOut">
              <a:rPr lang="en-US" smtClean="0"/>
              <a:pPr/>
              <a:t>4/18/2017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6BAD-AC3F-4335-AFB7-F16BF4D60FBC}" type="slidenum">
              <a:rPr lang="en-US" smtClean="0"/>
              <a:pPr/>
              <a:t>‹#›</a:t>
            </a:fld>
            <a:endParaRPr lang="en-US" dirty="0"/>
          </a:p>
        </p:txBody>
      </p:sp>
    </p:spTree>
    <p:extLst>
      <p:ext uri="{BB962C8B-B14F-4D97-AF65-F5344CB8AC3E}">
        <p14:creationId xmlns:p14="http://schemas.microsoft.com/office/powerpoint/2010/main" xmlns="" val="310977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wikipedia.org/wiki/Center_of_mas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3.bp.blogspot.com/-5ksaPBa34Sk/TtY1OjI3g1I/AAAAAAAAAOg/vu8EY0npzzE/s1600/garmin+map+78s.jpg"/>
          <p:cNvPicPr>
            <a:picLocks noChangeAspect="1" noChangeArrowheads="1"/>
          </p:cNvPicPr>
          <p:nvPr/>
        </p:nvPicPr>
        <p:blipFill>
          <a:blip r:embed="rId2" cstate="print"/>
          <a:srcRect/>
          <a:stretch>
            <a:fillRect/>
          </a:stretch>
        </p:blipFill>
        <p:spPr bwMode="auto">
          <a:xfrm>
            <a:off x="3429000" y="1981201"/>
            <a:ext cx="5391150" cy="4000501"/>
          </a:xfrm>
          <a:prstGeom prst="rect">
            <a:avLst/>
          </a:prstGeom>
          <a:noFill/>
        </p:spPr>
      </p:pic>
      <p:pic>
        <p:nvPicPr>
          <p:cNvPr id="17414" name="Picture 6" descr="Navigation Systems Program Header"/>
          <p:cNvPicPr>
            <a:picLocks noChangeAspect="1" noChangeArrowheads="1"/>
          </p:cNvPicPr>
          <p:nvPr/>
        </p:nvPicPr>
        <p:blipFill>
          <a:blip r:embed="rId3" cstate="print"/>
          <a:srcRect/>
          <a:stretch>
            <a:fillRect/>
          </a:stretch>
        </p:blipFill>
        <p:spPr bwMode="auto">
          <a:xfrm>
            <a:off x="2971800" y="304801"/>
            <a:ext cx="6267450" cy="1314451"/>
          </a:xfrm>
          <a:prstGeom prst="rect">
            <a:avLst/>
          </a:prstGeom>
          <a:noFill/>
        </p:spPr>
      </p:pic>
      <p:sp>
        <p:nvSpPr>
          <p:cNvPr id="5" name="TextBox 4"/>
          <p:cNvSpPr txBox="1"/>
          <p:nvPr/>
        </p:nvSpPr>
        <p:spPr>
          <a:xfrm>
            <a:off x="2209800" y="6248400"/>
            <a:ext cx="8305800" cy="400110"/>
          </a:xfrm>
          <a:prstGeom prst="rect">
            <a:avLst/>
          </a:prstGeom>
          <a:noFill/>
        </p:spPr>
        <p:txBody>
          <a:bodyPr wrap="square" rtlCol="0">
            <a:spAutoFit/>
          </a:bodyPr>
          <a:lstStyle/>
          <a:p>
            <a:pPr algn="ctr"/>
            <a:r>
              <a:rPr lang="en-US" sz="2000" b="1" dirty="0">
                <a:solidFill>
                  <a:schemeClr val="tx2"/>
                </a:solidFill>
              </a:rPr>
              <a:t>Mike Quinn – ADSO-Narragansett Bay – michaelsquinn@gmail.com</a:t>
            </a:r>
          </a:p>
        </p:txBody>
      </p:sp>
    </p:spTree>
    <p:extLst>
      <p:ext uri="{BB962C8B-B14F-4D97-AF65-F5344CB8AC3E}">
        <p14:creationId xmlns:p14="http://schemas.microsoft.com/office/powerpoint/2010/main" xmlns="" val="328764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44407" y="830316"/>
            <a:ext cx="4015720" cy="5812221"/>
          </a:xfrm>
          <a:prstGeom prst="rect">
            <a:avLst/>
          </a:prstGeom>
        </p:spPr>
      </p:pic>
      <p:sp>
        <p:nvSpPr>
          <p:cNvPr id="3" name="TextBox 2"/>
          <p:cNvSpPr txBox="1"/>
          <p:nvPr/>
        </p:nvSpPr>
        <p:spPr>
          <a:xfrm>
            <a:off x="3812147" y="41546"/>
            <a:ext cx="6156101" cy="830997"/>
          </a:xfrm>
          <a:prstGeom prst="rect">
            <a:avLst/>
          </a:prstGeom>
          <a:noFill/>
        </p:spPr>
        <p:txBody>
          <a:bodyPr wrap="square" rtlCol="0">
            <a:spAutoFit/>
          </a:bodyPr>
          <a:lstStyle/>
          <a:p>
            <a:r>
              <a:rPr lang="en-US" sz="4800" dirty="0" smtClean="0"/>
              <a:t>Tools for your use</a:t>
            </a:r>
            <a:endParaRPr lang="en-US" sz="4800" dirty="0"/>
          </a:p>
        </p:txBody>
      </p:sp>
    </p:spTree>
    <p:extLst>
      <p:ext uri="{BB962C8B-B14F-4D97-AF65-F5344CB8AC3E}">
        <p14:creationId xmlns:p14="http://schemas.microsoft.com/office/powerpoint/2010/main" xmlns="" val="40324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e\Documents\1-April-Conf\281.bmp"/>
          <p:cNvPicPr>
            <a:picLocks noChangeAspect="1" noChangeArrowheads="1"/>
          </p:cNvPicPr>
          <p:nvPr/>
        </p:nvPicPr>
        <p:blipFill>
          <a:blip r:embed="rId2" cstate="print"/>
          <a:srcRect/>
          <a:stretch>
            <a:fillRect/>
          </a:stretch>
        </p:blipFill>
        <p:spPr bwMode="auto">
          <a:xfrm>
            <a:off x="4414234" y="1028699"/>
            <a:ext cx="3886200" cy="5829301"/>
          </a:xfrm>
          <a:prstGeom prst="rect">
            <a:avLst/>
          </a:prstGeom>
          <a:noFill/>
        </p:spPr>
      </p:pic>
      <p:sp>
        <p:nvSpPr>
          <p:cNvPr id="3" name="TextBox 2"/>
          <p:cNvSpPr txBox="1"/>
          <p:nvPr/>
        </p:nvSpPr>
        <p:spPr>
          <a:xfrm>
            <a:off x="445931" y="0"/>
            <a:ext cx="11822806" cy="830997"/>
          </a:xfrm>
          <a:prstGeom prst="rect">
            <a:avLst/>
          </a:prstGeom>
          <a:noFill/>
        </p:spPr>
        <p:txBody>
          <a:bodyPr wrap="square" rtlCol="0">
            <a:spAutoFit/>
          </a:bodyPr>
          <a:lstStyle/>
          <a:p>
            <a:r>
              <a:rPr lang="en-US" sz="4800" dirty="0" smtClean="0"/>
              <a:t>Tools for your use – Most Important Satellite</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b="83803"/>
          <a:stretch>
            <a:fillRect/>
          </a:stretch>
        </p:blipFill>
        <p:spPr>
          <a:xfrm>
            <a:off x="139966" y="3142593"/>
            <a:ext cx="3990304" cy="935421"/>
          </a:xfrm>
          <a:prstGeom prst="rect">
            <a:avLst/>
          </a:prstGeom>
        </p:spPr>
      </p:pic>
    </p:spTree>
    <p:extLst>
      <p:ext uri="{BB962C8B-B14F-4D97-AF65-F5344CB8AC3E}">
        <p14:creationId xmlns:p14="http://schemas.microsoft.com/office/powerpoint/2010/main" xmlns="" val="1209526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092" y="3686197"/>
            <a:ext cx="2114535" cy="3171803"/>
          </a:xfrm>
          <a:prstGeom prst="rect">
            <a:avLst/>
          </a:prstGeom>
        </p:spPr>
      </p:pic>
      <p:sp>
        <p:nvSpPr>
          <p:cNvPr id="6" name="TextBox 5"/>
          <p:cNvSpPr txBox="1"/>
          <p:nvPr/>
        </p:nvSpPr>
        <p:spPr>
          <a:xfrm>
            <a:off x="1041607" y="3609253"/>
            <a:ext cx="1674000" cy="523220"/>
          </a:xfrm>
          <a:prstGeom prst="rect">
            <a:avLst/>
          </a:prstGeom>
          <a:noFill/>
        </p:spPr>
        <p:txBody>
          <a:bodyPr wrap="square" rtlCol="0">
            <a:spAutoFit/>
          </a:bodyPr>
          <a:lstStyle/>
          <a:p>
            <a:r>
              <a:rPr lang="en-US" sz="2800" dirty="0" smtClean="0"/>
              <a:t>Compass</a:t>
            </a:r>
            <a:endParaRPr lang="en-US" sz="2800" dirty="0"/>
          </a:p>
        </p:txBody>
      </p:sp>
      <p:sp>
        <p:nvSpPr>
          <p:cNvPr id="7" name="TextBox 6"/>
          <p:cNvSpPr txBox="1"/>
          <p:nvPr/>
        </p:nvSpPr>
        <p:spPr>
          <a:xfrm>
            <a:off x="3607468" y="2969670"/>
            <a:ext cx="2471730" cy="646331"/>
          </a:xfrm>
          <a:prstGeom prst="rect">
            <a:avLst/>
          </a:prstGeom>
          <a:noFill/>
        </p:spPr>
        <p:txBody>
          <a:bodyPr wrap="square" rtlCol="0">
            <a:spAutoFit/>
          </a:bodyPr>
          <a:lstStyle/>
          <a:p>
            <a:r>
              <a:rPr lang="en-US" sz="3600" dirty="0" smtClean="0"/>
              <a:t>Stop Watch</a:t>
            </a:r>
            <a:endParaRPr lang="en-US" sz="3600" dirty="0"/>
          </a:p>
        </p:txBody>
      </p:sp>
      <p:sp>
        <p:nvSpPr>
          <p:cNvPr id="8" name="TextBox 7"/>
          <p:cNvSpPr txBox="1"/>
          <p:nvPr/>
        </p:nvSpPr>
        <p:spPr>
          <a:xfrm>
            <a:off x="6181859" y="3637850"/>
            <a:ext cx="2900654" cy="584775"/>
          </a:xfrm>
          <a:prstGeom prst="rect">
            <a:avLst/>
          </a:prstGeom>
          <a:noFill/>
        </p:spPr>
        <p:txBody>
          <a:bodyPr wrap="square" rtlCol="0">
            <a:spAutoFit/>
          </a:bodyPr>
          <a:lstStyle/>
          <a:p>
            <a:r>
              <a:rPr lang="en-US" sz="3200" dirty="0" smtClean="0"/>
              <a:t>Trip Computer</a:t>
            </a:r>
            <a:endParaRPr lang="en-US" sz="3200" dirty="0"/>
          </a:p>
        </p:txBody>
      </p:sp>
      <p:sp>
        <p:nvSpPr>
          <p:cNvPr id="9" name="TextBox 8"/>
          <p:cNvSpPr txBox="1"/>
          <p:nvPr/>
        </p:nvSpPr>
        <p:spPr>
          <a:xfrm>
            <a:off x="9212687" y="2824525"/>
            <a:ext cx="2979313" cy="646331"/>
          </a:xfrm>
          <a:prstGeom prst="rect">
            <a:avLst/>
          </a:prstGeom>
          <a:noFill/>
        </p:spPr>
        <p:txBody>
          <a:bodyPr wrap="square" rtlCol="0">
            <a:spAutoFit/>
          </a:bodyPr>
          <a:lstStyle/>
          <a:p>
            <a:r>
              <a:rPr lang="en-US" sz="3600" dirty="0" smtClean="0"/>
              <a:t>Map (Chart)</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5450" y="3470855"/>
            <a:ext cx="1981142" cy="29717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55691" y="399243"/>
            <a:ext cx="2047741" cy="307161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9120" y="399243"/>
            <a:ext cx="2047741" cy="3071612"/>
          </a:xfrm>
          <a:prstGeom prst="rect">
            <a:avLst/>
          </a:prstGeom>
        </p:spPr>
      </p:pic>
    </p:spTree>
    <p:extLst>
      <p:ext uri="{BB962C8B-B14F-4D97-AF65-F5344CB8AC3E}">
        <p14:creationId xmlns:p14="http://schemas.microsoft.com/office/powerpoint/2010/main" xmlns="" val="349896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019" y="373488"/>
            <a:ext cx="6658377" cy="830997"/>
          </a:xfrm>
          <a:prstGeom prst="rect">
            <a:avLst/>
          </a:prstGeom>
          <a:noFill/>
        </p:spPr>
        <p:txBody>
          <a:bodyPr wrap="square" rtlCol="0">
            <a:spAutoFit/>
          </a:bodyPr>
          <a:lstStyle/>
          <a:p>
            <a:r>
              <a:rPr lang="en-US" sz="4800" dirty="0" smtClean="0"/>
              <a:t>Correct setup of the GPS</a:t>
            </a:r>
            <a:endParaRPr lang="en-US" sz="4800" dirty="0"/>
          </a:p>
        </p:txBody>
      </p:sp>
      <p:pic>
        <p:nvPicPr>
          <p:cNvPr id="3" name="Picture 2" descr="http://media.midwayusa.com/productimages/880x660/Primary/144/144294.jpg"/>
          <p:cNvPicPr>
            <a:picLocks noChangeAspect="1" noChangeArrowheads="1"/>
          </p:cNvPicPr>
          <p:nvPr/>
        </p:nvPicPr>
        <p:blipFill>
          <a:blip r:embed="rId2" cstate="print"/>
          <a:srcRect l="37094" t="14845" r="36940" b="10928"/>
          <a:stretch>
            <a:fillRect/>
          </a:stretch>
        </p:blipFill>
        <p:spPr bwMode="auto">
          <a:xfrm rot="5400000">
            <a:off x="4251629" y="-753948"/>
            <a:ext cx="4290488" cy="9193901"/>
          </a:xfrm>
          <a:prstGeom prst="rect">
            <a:avLst/>
          </a:prstGeom>
          <a:noFill/>
        </p:spPr>
      </p:pic>
      <p:sp>
        <p:nvSpPr>
          <p:cNvPr id="4" name="Oval 3"/>
          <p:cNvSpPr/>
          <p:nvPr/>
        </p:nvSpPr>
        <p:spPr>
          <a:xfrm>
            <a:off x="7441324" y="4361792"/>
            <a:ext cx="536816" cy="95644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705600" y="4314495"/>
            <a:ext cx="752278" cy="956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555829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ke\Documents\1-April-Conf\336.bmp"/>
          <p:cNvPicPr>
            <a:picLocks noChangeAspect="1" noChangeArrowheads="1"/>
          </p:cNvPicPr>
          <p:nvPr/>
        </p:nvPicPr>
        <p:blipFill>
          <a:blip r:embed="rId2" cstate="print"/>
          <a:srcRect/>
          <a:stretch>
            <a:fillRect/>
          </a:stretch>
        </p:blipFill>
        <p:spPr bwMode="auto">
          <a:xfrm>
            <a:off x="8293146" y="1063021"/>
            <a:ext cx="3427941" cy="5141912"/>
          </a:xfrm>
          <a:prstGeom prst="rect">
            <a:avLst/>
          </a:prstGeom>
          <a:noFill/>
        </p:spPr>
      </p:pic>
      <p:pic>
        <p:nvPicPr>
          <p:cNvPr id="2" name="Picture 2" descr="K:\Garmin\scrn\33.bmp"/>
          <p:cNvPicPr>
            <a:picLocks noChangeAspect="1" noChangeArrowheads="1"/>
          </p:cNvPicPr>
          <p:nvPr/>
        </p:nvPicPr>
        <p:blipFill>
          <a:blip r:embed="rId3" cstate="print"/>
          <a:srcRect/>
          <a:stretch>
            <a:fillRect/>
          </a:stretch>
        </p:blipFill>
        <p:spPr bwMode="auto">
          <a:xfrm>
            <a:off x="4352171" y="1082454"/>
            <a:ext cx="3429000" cy="5143500"/>
          </a:xfrm>
          <a:prstGeom prst="rect">
            <a:avLst/>
          </a:prstGeom>
          <a:noFill/>
        </p:spPr>
      </p:pic>
      <p:sp>
        <p:nvSpPr>
          <p:cNvPr id="4" name="TextBox 3"/>
          <p:cNvSpPr txBox="1"/>
          <p:nvPr/>
        </p:nvSpPr>
        <p:spPr>
          <a:xfrm>
            <a:off x="2819400" y="264018"/>
            <a:ext cx="7162800" cy="584775"/>
          </a:xfrm>
          <a:prstGeom prst="rect">
            <a:avLst/>
          </a:prstGeom>
          <a:noFill/>
        </p:spPr>
        <p:txBody>
          <a:bodyPr wrap="square" rtlCol="0">
            <a:spAutoFit/>
          </a:bodyPr>
          <a:lstStyle/>
          <a:p>
            <a:pPr algn="ctr"/>
            <a:r>
              <a:rPr lang="en-US" sz="3200" dirty="0"/>
              <a:t>How to Enable WAAS – off by default</a:t>
            </a:r>
          </a:p>
        </p:txBody>
      </p:sp>
      <p:sp>
        <p:nvSpPr>
          <p:cNvPr id="3" name="TextBox 2"/>
          <p:cNvSpPr txBox="1"/>
          <p:nvPr/>
        </p:nvSpPr>
        <p:spPr>
          <a:xfrm>
            <a:off x="3503055" y="6417575"/>
            <a:ext cx="6104586" cy="369332"/>
          </a:xfrm>
          <a:prstGeom prst="rect">
            <a:avLst/>
          </a:prstGeom>
          <a:noFill/>
        </p:spPr>
        <p:txBody>
          <a:bodyPr wrap="square" rtlCol="0">
            <a:spAutoFit/>
          </a:bodyPr>
          <a:lstStyle/>
          <a:p>
            <a:r>
              <a:rPr lang="en-US" b="1" dirty="0" smtClean="0"/>
              <a:t>European Geostationary Navigation Overlay Service</a:t>
            </a:r>
            <a:r>
              <a:rPr lang="en-US" dirty="0" smtClean="0"/>
              <a:t> (</a:t>
            </a:r>
            <a:r>
              <a:rPr lang="en-US" b="1" dirty="0" smtClean="0"/>
              <a:t>EGNOS</a:t>
            </a:r>
            <a:r>
              <a:rPr lang="en-US" dirty="0" smtClean="0"/>
              <a: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2961" y="1303317"/>
            <a:ext cx="3114543" cy="4671814"/>
          </a:xfrm>
          <a:prstGeom prst="rect">
            <a:avLst/>
          </a:prstGeom>
        </p:spPr>
      </p:pic>
      <p:pic>
        <p:nvPicPr>
          <p:cNvPr id="7" name="Picture 6" descr="http://media.midwayusa.com/productimages/880x660/Primary/144/144294.jpg"/>
          <p:cNvPicPr>
            <a:picLocks noChangeAspect="1" noChangeArrowheads="1"/>
          </p:cNvPicPr>
          <p:nvPr/>
        </p:nvPicPr>
        <p:blipFill>
          <a:blip r:embed="rId5" cstate="print"/>
          <a:srcRect l="37094" t="14845" r="36940" b="10928"/>
          <a:stretch>
            <a:fillRect/>
          </a:stretch>
        </p:blipFill>
        <p:spPr bwMode="auto">
          <a:xfrm rot="5400000">
            <a:off x="1195730" y="-523915"/>
            <a:ext cx="1137570" cy="2437649"/>
          </a:xfrm>
          <a:prstGeom prst="rect">
            <a:avLst/>
          </a:prstGeom>
          <a:noFill/>
        </p:spPr>
      </p:pic>
    </p:spTree>
    <p:extLst>
      <p:ext uri="{BB962C8B-B14F-4D97-AF65-F5344CB8AC3E}">
        <p14:creationId xmlns:p14="http://schemas.microsoft.com/office/powerpoint/2010/main" xmlns="" val="1418848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e\Documents\1-April-Conf\281.bmp"/>
          <p:cNvPicPr>
            <a:picLocks noChangeAspect="1" noChangeArrowheads="1"/>
          </p:cNvPicPr>
          <p:nvPr/>
        </p:nvPicPr>
        <p:blipFill>
          <a:blip r:embed="rId2" cstate="print"/>
          <a:srcRect/>
          <a:stretch>
            <a:fillRect/>
          </a:stretch>
        </p:blipFill>
        <p:spPr bwMode="auto">
          <a:xfrm>
            <a:off x="6629400" y="891031"/>
            <a:ext cx="3886200" cy="5829301"/>
          </a:xfrm>
          <a:prstGeom prst="rect">
            <a:avLst/>
          </a:prstGeom>
          <a:noFill/>
        </p:spPr>
      </p:pic>
      <p:sp>
        <p:nvSpPr>
          <p:cNvPr id="3" name="TextBox 2"/>
          <p:cNvSpPr txBox="1"/>
          <p:nvPr/>
        </p:nvSpPr>
        <p:spPr>
          <a:xfrm>
            <a:off x="2590800" y="228601"/>
            <a:ext cx="6781800" cy="646331"/>
          </a:xfrm>
          <a:prstGeom prst="rect">
            <a:avLst/>
          </a:prstGeom>
          <a:noFill/>
        </p:spPr>
        <p:txBody>
          <a:bodyPr wrap="square" rtlCol="0">
            <a:spAutoFit/>
          </a:bodyPr>
          <a:lstStyle/>
          <a:p>
            <a:r>
              <a:rPr lang="en-US" sz="3600" dirty="0"/>
              <a:t>How do you know WAAS is active?</a:t>
            </a:r>
          </a:p>
        </p:txBody>
      </p:sp>
      <p:pic>
        <p:nvPicPr>
          <p:cNvPr id="4" name="Picture 3" descr="C:\Users\Mike\Documents\1-April-Conf\297.bmp"/>
          <p:cNvPicPr>
            <a:picLocks noChangeAspect="1" noChangeArrowheads="1"/>
          </p:cNvPicPr>
          <p:nvPr/>
        </p:nvPicPr>
        <p:blipFill>
          <a:blip r:embed="rId3" cstate="print"/>
          <a:srcRect/>
          <a:stretch>
            <a:fillRect/>
          </a:stretch>
        </p:blipFill>
        <p:spPr bwMode="auto">
          <a:xfrm>
            <a:off x="1905000" y="891030"/>
            <a:ext cx="3886200" cy="5829300"/>
          </a:xfrm>
          <a:prstGeom prst="rect">
            <a:avLst/>
          </a:prstGeom>
          <a:noFill/>
        </p:spPr>
      </p:pic>
    </p:spTree>
    <p:extLst>
      <p:ext uri="{BB962C8B-B14F-4D97-AF65-F5344CB8AC3E}">
        <p14:creationId xmlns:p14="http://schemas.microsoft.com/office/powerpoint/2010/main" xmlns="" val="2703346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ke\Documents\1-April-Conf\370.bmp"/>
          <p:cNvPicPr>
            <a:picLocks noChangeAspect="1" noChangeArrowheads="1"/>
          </p:cNvPicPr>
          <p:nvPr/>
        </p:nvPicPr>
        <p:blipFill>
          <a:blip r:embed="rId2" cstate="print"/>
          <a:srcRect/>
          <a:stretch>
            <a:fillRect/>
          </a:stretch>
        </p:blipFill>
        <p:spPr bwMode="auto">
          <a:xfrm>
            <a:off x="6172201" y="762001"/>
            <a:ext cx="3609975" cy="5414963"/>
          </a:xfrm>
          <a:prstGeom prst="rect">
            <a:avLst/>
          </a:prstGeom>
          <a:noFill/>
        </p:spPr>
      </p:pic>
      <p:pic>
        <p:nvPicPr>
          <p:cNvPr id="3" name="Picture 5" descr="K:\Garmin\scrn\72.bmp"/>
          <p:cNvPicPr>
            <a:picLocks noChangeAspect="1" noChangeArrowheads="1"/>
          </p:cNvPicPr>
          <p:nvPr/>
        </p:nvPicPr>
        <p:blipFill>
          <a:blip r:embed="rId3" cstate="print"/>
          <a:srcRect/>
          <a:stretch>
            <a:fillRect/>
          </a:stretch>
        </p:blipFill>
        <p:spPr bwMode="auto">
          <a:xfrm>
            <a:off x="1828800" y="762000"/>
            <a:ext cx="3657600" cy="5486400"/>
          </a:xfrm>
          <a:prstGeom prst="rect">
            <a:avLst/>
          </a:prstGeom>
          <a:noFill/>
        </p:spPr>
      </p:pic>
      <p:sp>
        <p:nvSpPr>
          <p:cNvPr id="4" name="TextBox 3"/>
          <p:cNvSpPr txBox="1"/>
          <p:nvPr/>
        </p:nvSpPr>
        <p:spPr>
          <a:xfrm>
            <a:off x="4918842" y="0"/>
            <a:ext cx="2007476" cy="769441"/>
          </a:xfrm>
          <a:prstGeom prst="rect">
            <a:avLst/>
          </a:prstGeom>
          <a:noFill/>
        </p:spPr>
        <p:txBody>
          <a:bodyPr wrap="square" rtlCol="0">
            <a:spAutoFit/>
          </a:bodyPr>
          <a:lstStyle/>
          <a:p>
            <a:r>
              <a:rPr lang="en-US" sz="4400" dirty="0" smtClean="0"/>
              <a:t>UNITS</a:t>
            </a:r>
            <a:endParaRPr lang="en-US" sz="4400" dirty="0"/>
          </a:p>
        </p:txBody>
      </p:sp>
    </p:spTree>
    <p:extLst>
      <p:ext uri="{BB962C8B-B14F-4D97-AF65-F5344CB8AC3E}">
        <p14:creationId xmlns:p14="http://schemas.microsoft.com/office/powerpoint/2010/main" xmlns="" val="3323246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ke\Documents\1-April-Conf\376.bmp"/>
          <p:cNvPicPr>
            <a:picLocks noChangeAspect="1" noChangeArrowheads="1"/>
          </p:cNvPicPr>
          <p:nvPr/>
        </p:nvPicPr>
        <p:blipFill>
          <a:blip r:embed="rId2" cstate="print"/>
          <a:srcRect/>
          <a:stretch>
            <a:fillRect/>
          </a:stretch>
        </p:blipFill>
        <p:spPr bwMode="auto">
          <a:xfrm>
            <a:off x="6324601" y="872358"/>
            <a:ext cx="3806825" cy="5331569"/>
          </a:xfrm>
          <a:prstGeom prst="rect">
            <a:avLst/>
          </a:prstGeom>
          <a:noFill/>
        </p:spPr>
      </p:pic>
      <p:pic>
        <p:nvPicPr>
          <p:cNvPr id="3" name="Picture 5" descr="K:\Garmin\scrn\72.bmp"/>
          <p:cNvPicPr>
            <a:picLocks noChangeAspect="1" noChangeArrowheads="1"/>
          </p:cNvPicPr>
          <p:nvPr/>
        </p:nvPicPr>
        <p:blipFill>
          <a:blip r:embed="rId3" cstate="print"/>
          <a:srcRect/>
          <a:stretch>
            <a:fillRect/>
          </a:stretch>
        </p:blipFill>
        <p:spPr bwMode="auto">
          <a:xfrm>
            <a:off x="1968062" y="882572"/>
            <a:ext cx="3810000" cy="5715000"/>
          </a:xfrm>
          <a:prstGeom prst="rect">
            <a:avLst/>
          </a:prstGeom>
          <a:noFill/>
        </p:spPr>
      </p:pic>
      <p:sp>
        <p:nvSpPr>
          <p:cNvPr id="4" name="TextBox 3"/>
          <p:cNvSpPr txBox="1"/>
          <p:nvPr/>
        </p:nvSpPr>
        <p:spPr>
          <a:xfrm>
            <a:off x="5297214" y="0"/>
            <a:ext cx="2007476" cy="769441"/>
          </a:xfrm>
          <a:prstGeom prst="rect">
            <a:avLst/>
          </a:prstGeom>
          <a:noFill/>
        </p:spPr>
        <p:txBody>
          <a:bodyPr wrap="square" rtlCol="0">
            <a:spAutoFit/>
          </a:bodyPr>
          <a:lstStyle/>
          <a:p>
            <a:r>
              <a:rPr lang="en-US" sz="4400" dirty="0" smtClean="0"/>
              <a:t>TIME</a:t>
            </a:r>
            <a:endParaRPr lang="en-US" sz="4400" dirty="0"/>
          </a:p>
        </p:txBody>
      </p:sp>
    </p:spTree>
    <p:extLst>
      <p:ext uri="{BB962C8B-B14F-4D97-AF65-F5344CB8AC3E}">
        <p14:creationId xmlns:p14="http://schemas.microsoft.com/office/powerpoint/2010/main" xmlns="" val="3287283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ke\Documents\1-April-Conf\381.bmp"/>
          <p:cNvPicPr>
            <a:picLocks noChangeAspect="1" noChangeArrowheads="1"/>
          </p:cNvPicPr>
          <p:nvPr/>
        </p:nvPicPr>
        <p:blipFill>
          <a:blip r:embed="rId2" cstate="print"/>
          <a:srcRect/>
          <a:stretch>
            <a:fillRect/>
          </a:stretch>
        </p:blipFill>
        <p:spPr bwMode="auto">
          <a:xfrm>
            <a:off x="6477001" y="1219200"/>
            <a:ext cx="3578225" cy="5367338"/>
          </a:xfrm>
          <a:prstGeom prst="rect">
            <a:avLst/>
          </a:prstGeom>
          <a:noFill/>
        </p:spPr>
      </p:pic>
      <p:pic>
        <p:nvPicPr>
          <p:cNvPr id="3" name="Picture 5" descr="K:\Garmin\scrn\72.bmp"/>
          <p:cNvPicPr>
            <a:picLocks noChangeAspect="1" noChangeArrowheads="1"/>
          </p:cNvPicPr>
          <p:nvPr/>
        </p:nvPicPr>
        <p:blipFill>
          <a:blip r:embed="rId3" cstate="print"/>
          <a:srcRect/>
          <a:stretch>
            <a:fillRect/>
          </a:stretch>
        </p:blipFill>
        <p:spPr bwMode="auto">
          <a:xfrm>
            <a:off x="2286000" y="1219200"/>
            <a:ext cx="3556000" cy="5334000"/>
          </a:xfrm>
          <a:prstGeom prst="rect">
            <a:avLst/>
          </a:prstGeom>
          <a:noFill/>
        </p:spPr>
      </p:pic>
      <p:sp>
        <p:nvSpPr>
          <p:cNvPr id="4" name="TextBox 3"/>
          <p:cNvSpPr txBox="1"/>
          <p:nvPr/>
        </p:nvSpPr>
        <p:spPr>
          <a:xfrm>
            <a:off x="2667000" y="304801"/>
            <a:ext cx="7010400" cy="584775"/>
          </a:xfrm>
          <a:prstGeom prst="rect">
            <a:avLst/>
          </a:prstGeom>
          <a:noFill/>
        </p:spPr>
        <p:txBody>
          <a:bodyPr wrap="square" rtlCol="0">
            <a:spAutoFit/>
          </a:bodyPr>
          <a:lstStyle/>
          <a:p>
            <a:r>
              <a:rPr lang="en-US" sz="3200" dirty="0"/>
              <a:t>Position Format and Map Datum WGS 84</a:t>
            </a:r>
          </a:p>
        </p:txBody>
      </p:sp>
      <p:sp>
        <p:nvSpPr>
          <p:cNvPr id="5" name="Rectangle 4"/>
          <p:cNvSpPr/>
          <p:nvPr/>
        </p:nvSpPr>
        <p:spPr>
          <a:xfrm>
            <a:off x="7010401" y="4572000"/>
            <a:ext cx="2933560" cy="646331"/>
          </a:xfrm>
          <a:prstGeom prst="rect">
            <a:avLst/>
          </a:prstGeom>
        </p:spPr>
        <p:txBody>
          <a:bodyPr wrap="none">
            <a:spAutoFit/>
          </a:bodyPr>
          <a:lstStyle/>
          <a:p>
            <a:r>
              <a:rPr lang="en-US" b="1" dirty="0"/>
              <a:t>World Geodetic </a:t>
            </a:r>
            <a:r>
              <a:rPr lang="en-US" b="1" dirty="0" smtClean="0"/>
              <a:t>System 1984</a:t>
            </a:r>
          </a:p>
          <a:p>
            <a:r>
              <a:rPr lang="en-US" b="1" dirty="0" smtClean="0"/>
              <a:t>North American Datum 1983</a:t>
            </a:r>
            <a:endParaRPr lang="en-US" b="1" dirty="0"/>
          </a:p>
        </p:txBody>
      </p:sp>
    </p:spTree>
    <p:extLst>
      <p:ext uri="{BB962C8B-B14F-4D97-AF65-F5344CB8AC3E}">
        <p14:creationId xmlns:p14="http://schemas.microsoft.com/office/powerpoint/2010/main" xmlns="" val="142346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59614" y="2228191"/>
            <a:ext cx="2343806" cy="2031325"/>
          </a:xfrm>
          <a:prstGeom prst="rect">
            <a:avLst/>
          </a:prstGeom>
        </p:spPr>
        <p:txBody>
          <a:bodyPr wrap="square">
            <a:spAutoFit/>
          </a:bodyPr>
          <a:lstStyle/>
          <a:p>
            <a:r>
              <a:rPr lang="en-US" dirty="0"/>
              <a:t>The coordinate origin of WGS 84 </a:t>
            </a:r>
            <a:r>
              <a:rPr lang="en-US" dirty="0" smtClean="0"/>
              <a:t>(</a:t>
            </a:r>
            <a:r>
              <a:rPr lang="en-US" dirty="0" err="1" smtClean="0"/>
              <a:t>NAD</a:t>
            </a:r>
            <a:r>
              <a:rPr lang="en-US" dirty="0" smtClean="0"/>
              <a:t> 83) is </a:t>
            </a:r>
            <a:r>
              <a:rPr lang="en-US" dirty="0"/>
              <a:t>meant to be located at the Earth's </a:t>
            </a:r>
            <a:r>
              <a:rPr lang="en-US" dirty="0">
                <a:hlinkClick r:id="rId2" tooltip="Center of mass"/>
              </a:rPr>
              <a:t>center of mass</a:t>
            </a:r>
            <a:r>
              <a:rPr lang="en-US" dirty="0"/>
              <a:t>; the error is believed to be less than 2 cm</a:t>
            </a:r>
          </a:p>
        </p:txBody>
      </p:sp>
      <p:sp>
        <p:nvSpPr>
          <p:cNvPr id="4" name="TextBox 3"/>
          <p:cNvSpPr txBox="1"/>
          <p:nvPr/>
        </p:nvSpPr>
        <p:spPr>
          <a:xfrm>
            <a:off x="168165" y="5160580"/>
            <a:ext cx="11740055" cy="1477328"/>
          </a:xfrm>
          <a:prstGeom prst="rect">
            <a:avLst/>
          </a:prstGeom>
          <a:noFill/>
        </p:spPr>
        <p:txBody>
          <a:bodyPr wrap="square" rtlCol="0">
            <a:spAutoFit/>
          </a:bodyPr>
          <a:lstStyle/>
          <a:p>
            <a:r>
              <a:rPr lang="en-US" dirty="0" smtClean="0"/>
              <a:t>The readjustment of the North American Datum of 1927 (</a:t>
            </a:r>
            <a:r>
              <a:rPr lang="en-US" dirty="0" err="1" smtClean="0"/>
              <a:t>NAD</a:t>
            </a:r>
            <a:r>
              <a:rPr lang="en-US" dirty="0" smtClean="0"/>
              <a:t> 27), Old Hawaiian Datum and Puerto Rico Datum to the North American Datum of 1983 (</a:t>
            </a:r>
            <a:r>
              <a:rPr lang="en-US" dirty="0" err="1" smtClean="0"/>
              <a:t>NAD</a:t>
            </a:r>
            <a:r>
              <a:rPr lang="en-US" dirty="0" smtClean="0"/>
              <a:t> 83 (1986)) in July 1986 was both a change in reference ellipsoid and a "clean up" of nearly 200 years of surveying data held by </a:t>
            </a:r>
            <a:r>
              <a:rPr lang="en-US" dirty="0" err="1" smtClean="0"/>
              <a:t>NGS</a:t>
            </a:r>
            <a:r>
              <a:rPr lang="en-US" dirty="0" smtClean="0"/>
              <a:t>. Based on this readjustment and redefinition, positions of points can change between 32- 328 feet, in the conterminous United States, more than 656 feet in Alaska, Puerto Rico and the Virgin Island and in excess of  1312 feet in Hawaii. </a:t>
            </a:r>
            <a:endParaRPr lang="en-US" dirty="0"/>
          </a:p>
        </p:txBody>
      </p:sp>
      <p:pic>
        <p:nvPicPr>
          <p:cNvPr id="1026" name="Picture 2"/>
          <p:cNvPicPr>
            <a:picLocks noChangeAspect="1" noChangeArrowheads="1"/>
          </p:cNvPicPr>
          <p:nvPr/>
        </p:nvPicPr>
        <p:blipFill>
          <a:blip r:embed="rId3" cstate="print"/>
          <a:srcRect l="1482" t="9914" r="25076" b="10024"/>
          <a:stretch>
            <a:fillRect/>
          </a:stretch>
        </p:blipFill>
        <p:spPr bwMode="auto">
          <a:xfrm>
            <a:off x="1082568" y="257127"/>
            <a:ext cx="7662040" cy="4698424"/>
          </a:xfrm>
          <a:prstGeom prst="rect">
            <a:avLst/>
          </a:prstGeom>
          <a:noFill/>
          <a:ln w="9525">
            <a:noFill/>
            <a:miter lim="800000"/>
            <a:headEnd/>
            <a:tailEnd/>
          </a:ln>
        </p:spPr>
      </p:pic>
    </p:spTree>
    <p:extLst>
      <p:ext uri="{BB962C8B-B14F-4D97-AF65-F5344CB8AC3E}">
        <p14:creationId xmlns:p14="http://schemas.microsoft.com/office/powerpoint/2010/main" xmlns="" val="416917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Documents\1-April-Conf\281.bmp"/>
          <p:cNvPicPr>
            <a:picLocks noChangeAspect="1" noChangeArrowheads="1"/>
          </p:cNvPicPr>
          <p:nvPr/>
        </p:nvPicPr>
        <p:blipFill>
          <a:blip r:embed="rId2" cstate="print"/>
          <a:srcRect/>
          <a:stretch>
            <a:fillRect/>
          </a:stretch>
        </p:blipFill>
        <p:spPr bwMode="auto">
          <a:xfrm>
            <a:off x="2362201" y="1219200"/>
            <a:ext cx="3146425" cy="4719638"/>
          </a:xfrm>
          <a:prstGeom prst="rect">
            <a:avLst/>
          </a:prstGeom>
          <a:noFill/>
        </p:spPr>
      </p:pic>
      <p:pic>
        <p:nvPicPr>
          <p:cNvPr id="1027" name="Picture 3" descr="C:\Users\Mike\Documents\1-April-Conf\297.bmp"/>
          <p:cNvPicPr>
            <a:picLocks noChangeAspect="1" noChangeArrowheads="1"/>
          </p:cNvPicPr>
          <p:nvPr/>
        </p:nvPicPr>
        <p:blipFill>
          <a:blip r:embed="rId3" cstate="print"/>
          <a:srcRect/>
          <a:stretch>
            <a:fillRect/>
          </a:stretch>
        </p:blipFill>
        <p:spPr bwMode="auto">
          <a:xfrm>
            <a:off x="6324600" y="1219200"/>
            <a:ext cx="3124200" cy="4686300"/>
          </a:xfrm>
          <a:prstGeom prst="rect">
            <a:avLst/>
          </a:prstGeom>
          <a:noFill/>
        </p:spPr>
      </p:pic>
      <p:sp>
        <p:nvSpPr>
          <p:cNvPr id="5" name="Rectangle 4"/>
          <p:cNvSpPr/>
          <p:nvPr/>
        </p:nvSpPr>
        <p:spPr>
          <a:xfrm>
            <a:off x="8915400" y="4038600"/>
            <a:ext cx="457200" cy="304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53000" y="4038600"/>
            <a:ext cx="457200" cy="304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743200" y="304801"/>
            <a:ext cx="6781800" cy="646331"/>
          </a:xfrm>
          <a:prstGeom prst="rect">
            <a:avLst/>
          </a:prstGeom>
          <a:noFill/>
        </p:spPr>
        <p:txBody>
          <a:bodyPr wrap="square" rtlCol="0">
            <a:spAutoFit/>
          </a:bodyPr>
          <a:lstStyle/>
          <a:p>
            <a:r>
              <a:rPr lang="en-US" sz="3600" dirty="0"/>
              <a:t>Which position is most accurate?</a:t>
            </a:r>
          </a:p>
        </p:txBody>
      </p:sp>
    </p:spTree>
    <p:extLst>
      <p:ext uri="{BB962C8B-B14F-4D97-AF65-F5344CB8AC3E}">
        <p14:creationId xmlns:p14="http://schemas.microsoft.com/office/powerpoint/2010/main" xmlns="" val="209198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ike\Documents\1-April-Conf\388.bmp"/>
          <p:cNvPicPr>
            <a:picLocks noChangeAspect="1" noChangeArrowheads="1"/>
          </p:cNvPicPr>
          <p:nvPr/>
        </p:nvPicPr>
        <p:blipFill>
          <a:blip r:embed="rId2" cstate="print"/>
          <a:srcRect/>
          <a:stretch>
            <a:fillRect/>
          </a:stretch>
        </p:blipFill>
        <p:spPr bwMode="auto">
          <a:xfrm>
            <a:off x="6621516" y="878763"/>
            <a:ext cx="3733745" cy="5600618"/>
          </a:xfrm>
          <a:prstGeom prst="rect">
            <a:avLst/>
          </a:prstGeom>
          <a:noFill/>
        </p:spPr>
      </p:pic>
      <p:pic>
        <p:nvPicPr>
          <p:cNvPr id="3" name="Picture 5" descr="K:\Garmin\scrn\72.bmp"/>
          <p:cNvPicPr>
            <a:picLocks noChangeAspect="1" noChangeArrowheads="1"/>
          </p:cNvPicPr>
          <p:nvPr/>
        </p:nvPicPr>
        <p:blipFill>
          <a:blip r:embed="rId3" cstate="print"/>
          <a:srcRect/>
          <a:stretch>
            <a:fillRect/>
          </a:stretch>
        </p:blipFill>
        <p:spPr bwMode="auto">
          <a:xfrm>
            <a:off x="2028496" y="847232"/>
            <a:ext cx="3754765" cy="5632148"/>
          </a:xfrm>
          <a:prstGeom prst="rect">
            <a:avLst/>
          </a:prstGeom>
          <a:noFill/>
        </p:spPr>
      </p:pic>
      <p:sp>
        <p:nvSpPr>
          <p:cNvPr id="4" name="TextBox 3"/>
          <p:cNvSpPr txBox="1"/>
          <p:nvPr/>
        </p:nvSpPr>
        <p:spPr>
          <a:xfrm>
            <a:off x="5065986" y="0"/>
            <a:ext cx="2543503" cy="769441"/>
          </a:xfrm>
          <a:prstGeom prst="rect">
            <a:avLst/>
          </a:prstGeom>
          <a:noFill/>
        </p:spPr>
        <p:txBody>
          <a:bodyPr wrap="square" rtlCol="0">
            <a:spAutoFit/>
          </a:bodyPr>
          <a:lstStyle/>
          <a:p>
            <a:r>
              <a:rPr lang="en-US" sz="4400" dirty="0" smtClean="0"/>
              <a:t>HEADING</a:t>
            </a:r>
            <a:endParaRPr lang="en-US" sz="4400" dirty="0"/>
          </a:p>
        </p:txBody>
      </p:sp>
    </p:spTree>
    <p:extLst>
      <p:ext uri="{BB962C8B-B14F-4D97-AF65-F5344CB8AC3E}">
        <p14:creationId xmlns:p14="http://schemas.microsoft.com/office/powerpoint/2010/main" xmlns="" val="139105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58260" y="2147553"/>
            <a:ext cx="3140298" cy="47104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0507" y="2166869"/>
            <a:ext cx="3114542" cy="467181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2754" y="2147553"/>
            <a:ext cx="3114543" cy="4671814"/>
          </a:xfrm>
          <a:prstGeom prst="rect">
            <a:avLst/>
          </a:prstGeom>
        </p:spPr>
      </p:pic>
      <p:sp>
        <p:nvSpPr>
          <p:cNvPr id="5" name="TextBox 4"/>
          <p:cNvSpPr txBox="1"/>
          <p:nvPr/>
        </p:nvSpPr>
        <p:spPr>
          <a:xfrm>
            <a:off x="759854" y="579549"/>
            <a:ext cx="10740979" cy="707886"/>
          </a:xfrm>
          <a:prstGeom prst="rect">
            <a:avLst/>
          </a:prstGeom>
          <a:noFill/>
        </p:spPr>
        <p:txBody>
          <a:bodyPr wrap="square" rtlCol="0">
            <a:spAutoFit/>
          </a:bodyPr>
          <a:lstStyle/>
          <a:p>
            <a:r>
              <a:rPr lang="en-US" sz="4000" dirty="0" smtClean="0"/>
              <a:t>How to setup precise tracking and daily archiving</a:t>
            </a:r>
            <a:endParaRPr lang="en-US" sz="4000" dirty="0"/>
          </a:p>
        </p:txBody>
      </p:sp>
    </p:spTree>
    <p:extLst>
      <p:ext uri="{BB962C8B-B14F-4D97-AF65-F5344CB8AC3E}">
        <p14:creationId xmlns:p14="http://schemas.microsoft.com/office/powerpoint/2010/main" xmlns="" val="1005301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7111" b="4889"/>
          <a:stretch>
            <a:fillRect/>
          </a:stretch>
        </p:blipFill>
        <p:spPr bwMode="auto">
          <a:xfrm>
            <a:off x="927278" y="1427407"/>
            <a:ext cx="10560676" cy="5227535"/>
          </a:xfrm>
          <a:prstGeom prst="rect">
            <a:avLst/>
          </a:prstGeom>
          <a:noFill/>
          <a:ln w="9525">
            <a:noFill/>
            <a:miter lim="800000"/>
            <a:headEnd/>
            <a:tailEnd/>
          </a:ln>
        </p:spPr>
      </p:pic>
      <p:sp>
        <p:nvSpPr>
          <p:cNvPr id="3" name="TextBox 2"/>
          <p:cNvSpPr txBox="1"/>
          <p:nvPr/>
        </p:nvSpPr>
        <p:spPr>
          <a:xfrm>
            <a:off x="167425" y="360608"/>
            <a:ext cx="11616744" cy="769441"/>
          </a:xfrm>
          <a:prstGeom prst="rect">
            <a:avLst/>
          </a:prstGeom>
          <a:noFill/>
        </p:spPr>
        <p:txBody>
          <a:bodyPr wrap="square" rtlCol="0">
            <a:spAutoFit/>
          </a:bodyPr>
          <a:lstStyle/>
          <a:p>
            <a:r>
              <a:rPr lang="en-US" sz="4400" dirty="0" smtClean="0"/>
              <a:t>High accuracy track allows you to check your work</a:t>
            </a:r>
            <a:endParaRPr lang="en-US" sz="4400" dirty="0"/>
          </a:p>
        </p:txBody>
      </p:sp>
    </p:spTree>
    <p:extLst>
      <p:ext uri="{BB962C8B-B14F-4D97-AF65-F5344CB8AC3E}">
        <p14:creationId xmlns:p14="http://schemas.microsoft.com/office/powerpoint/2010/main" xmlns="" val="196330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edia.midwayusa.com/productimages/880x660/Primary/144/144294.jpg"/>
          <p:cNvPicPr>
            <a:picLocks noChangeAspect="1" noChangeArrowheads="1"/>
          </p:cNvPicPr>
          <p:nvPr/>
        </p:nvPicPr>
        <p:blipFill>
          <a:blip r:embed="rId2" cstate="print"/>
          <a:srcRect l="37094" t="14845" r="36940" b="10928"/>
          <a:stretch>
            <a:fillRect/>
          </a:stretch>
        </p:blipFill>
        <p:spPr bwMode="auto">
          <a:xfrm rot="5400000">
            <a:off x="3935219" y="91112"/>
            <a:ext cx="4215908" cy="9034087"/>
          </a:xfrm>
          <a:prstGeom prst="rect">
            <a:avLst/>
          </a:prstGeom>
          <a:noFill/>
        </p:spPr>
      </p:pic>
      <p:sp>
        <p:nvSpPr>
          <p:cNvPr id="3" name="TextBox 2"/>
          <p:cNvSpPr txBox="1"/>
          <p:nvPr/>
        </p:nvSpPr>
        <p:spPr>
          <a:xfrm>
            <a:off x="2057400" y="304801"/>
            <a:ext cx="8305800" cy="2308324"/>
          </a:xfrm>
          <a:prstGeom prst="rect">
            <a:avLst/>
          </a:prstGeom>
          <a:noFill/>
        </p:spPr>
        <p:txBody>
          <a:bodyPr wrap="square" rtlCol="0">
            <a:spAutoFit/>
          </a:bodyPr>
          <a:lstStyle/>
          <a:p>
            <a:pPr algn="ctr"/>
            <a:r>
              <a:rPr lang="en-US" sz="3600" dirty="0"/>
              <a:t>MARK </a:t>
            </a:r>
            <a:r>
              <a:rPr lang="en-US" sz="3600" dirty="0" smtClean="0"/>
              <a:t>/ ENTER</a:t>
            </a:r>
            <a:endParaRPr lang="en-US" sz="3600" dirty="0"/>
          </a:p>
          <a:p>
            <a:pPr algn="ctr"/>
            <a:r>
              <a:rPr lang="en-US" sz="3600" dirty="0"/>
              <a:t>For Waypoints at current </a:t>
            </a:r>
            <a:r>
              <a:rPr lang="en-US" sz="3600" dirty="0" smtClean="0"/>
              <a:t>position</a:t>
            </a:r>
          </a:p>
          <a:p>
            <a:pPr algn="ctr"/>
            <a:r>
              <a:rPr lang="en-US" sz="3600" dirty="0" smtClean="0">
                <a:solidFill>
                  <a:srgbClr val="FF0000"/>
                </a:solidFill>
              </a:rPr>
              <a:t>Most </a:t>
            </a:r>
            <a:r>
              <a:rPr lang="en-US" sz="3600" dirty="0" smtClean="0">
                <a:solidFill>
                  <a:srgbClr val="FF0000"/>
                </a:solidFill>
              </a:rPr>
              <a:t>important and used </a:t>
            </a:r>
            <a:r>
              <a:rPr lang="en-US" sz="3600" dirty="0" smtClean="0">
                <a:solidFill>
                  <a:srgbClr val="FF0000"/>
                </a:solidFill>
              </a:rPr>
              <a:t>feature on the GPS for NS work!</a:t>
            </a:r>
            <a:endParaRPr lang="en-US" sz="3600" dirty="0">
              <a:solidFill>
                <a:srgbClr val="FF0000"/>
              </a:solidFill>
            </a:endParaRPr>
          </a:p>
        </p:txBody>
      </p:sp>
      <p:sp>
        <p:nvSpPr>
          <p:cNvPr id="4" name="Oval 3"/>
          <p:cNvSpPr/>
          <p:nvPr/>
        </p:nvSpPr>
        <p:spPr>
          <a:xfrm>
            <a:off x="6306207" y="5044965"/>
            <a:ext cx="820596" cy="9143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7735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5966" y="914401"/>
            <a:ext cx="2704563"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Waypoint number</a:t>
            </a:r>
            <a:endParaRPr lang="en-US" dirty="0">
              <a:ln w="0"/>
              <a:effectLst>
                <a:outerShdw blurRad="38100" dist="19050" dir="2700000" algn="tl" rotWithShape="0">
                  <a:schemeClr val="dk1">
                    <a:alpha val="40000"/>
                  </a:schemeClr>
                </a:outerShdw>
              </a:effectLst>
            </a:endParaRPr>
          </a:p>
        </p:txBody>
      </p:sp>
      <p:sp>
        <p:nvSpPr>
          <p:cNvPr id="7" name="TextBox 6"/>
          <p:cNvSpPr txBox="1"/>
          <p:nvPr/>
        </p:nvSpPr>
        <p:spPr>
          <a:xfrm>
            <a:off x="8615966" y="2850060"/>
            <a:ext cx="2704563"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Waypoint Location</a:t>
            </a:r>
            <a:endParaRPr lang="en-US" dirty="0">
              <a:ln w="0"/>
              <a:effectLst>
                <a:outerShdw blurRad="38100" dist="19050" dir="2700000" algn="tl" rotWithShape="0">
                  <a:schemeClr val="dk1">
                    <a:alpha val="40000"/>
                  </a:schemeClr>
                </a:outerShdw>
              </a:effectLst>
            </a:endParaRPr>
          </a:p>
        </p:txBody>
      </p:sp>
      <p:sp>
        <p:nvSpPr>
          <p:cNvPr id="8" name="Right Arrow 7"/>
          <p:cNvSpPr/>
          <p:nvPr/>
        </p:nvSpPr>
        <p:spPr>
          <a:xfrm rot="10800000">
            <a:off x="7276563" y="2911094"/>
            <a:ext cx="1339403" cy="288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97628" y="815058"/>
            <a:ext cx="3178935" cy="4768403"/>
          </a:xfrm>
          <a:prstGeom prst="rect">
            <a:avLst/>
          </a:prstGeom>
        </p:spPr>
      </p:pic>
      <p:sp>
        <p:nvSpPr>
          <p:cNvPr id="10" name="Right Arrow 9"/>
          <p:cNvSpPr/>
          <p:nvPr/>
        </p:nvSpPr>
        <p:spPr>
          <a:xfrm rot="10800000">
            <a:off x="7276563" y="999724"/>
            <a:ext cx="1339403" cy="284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7276563" y="5094685"/>
            <a:ext cx="1339403" cy="288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615965" y="5013520"/>
            <a:ext cx="2704563" cy="646331"/>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By pressing done it will save the waypoint</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034672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ike\Documents\1-April-Conf\4602.bmp"/>
          <p:cNvPicPr>
            <a:picLocks noChangeAspect="1" noChangeArrowheads="1"/>
          </p:cNvPicPr>
          <p:nvPr/>
        </p:nvPicPr>
        <p:blipFill>
          <a:blip r:embed="rId2" cstate="print"/>
          <a:srcRect/>
          <a:stretch>
            <a:fillRect/>
          </a:stretch>
        </p:blipFill>
        <p:spPr bwMode="auto">
          <a:xfrm>
            <a:off x="4419601" y="2514600"/>
            <a:ext cx="2895599" cy="4343401"/>
          </a:xfrm>
          <a:prstGeom prst="rect">
            <a:avLst/>
          </a:prstGeom>
          <a:noFill/>
        </p:spPr>
      </p:pic>
      <p:pic>
        <p:nvPicPr>
          <p:cNvPr id="3" name="Picture 1" descr="K:\Garmin\scrn\952.bmp"/>
          <p:cNvPicPr>
            <a:picLocks noChangeAspect="1" noChangeArrowheads="1"/>
          </p:cNvPicPr>
          <p:nvPr/>
        </p:nvPicPr>
        <p:blipFill>
          <a:blip r:embed="rId3" cstate="print"/>
          <a:srcRect/>
          <a:stretch>
            <a:fillRect/>
          </a:stretch>
        </p:blipFill>
        <p:spPr bwMode="auto">
          <a:xfrm>
            <a:off x="1524000" y="2514600"/>
            <a:ext cx="2895600" cy="4343400"/>
          </a:xfrm>
          <a:prstGeom prst="rect">
            <a:avLst/>
          </a:prstGeom>
          <a:noFill/>
        </p:spPr>
      </p:pic>
      <p:pic>
        <p:nvPicPr>
          <p:cNvPr id="4" name="Picture 2" descr="C:\Users\Mike\Documents\1-April-Conf\4606.bmp"/>
          <p:cNvPicPr>
            <a:picLocks noChangeAspect="1" noChangeArrowheads="1"/>
          </p:cNvPicPr>
          <p:nvPr/>
        </p:nvPicPr>
        <p:blipFill>
          <a:blip r:embed="rId4" cstate="print"/>
          <a:srcRect/>
          <a:stretch>
            <a:fillRect/>
          </a:stretch>
        </p:blipFill>
        <p:spPr bwMode="auto">
          <a:xfrm>
            <a:off x="7315201" y="2514600"/>
            <a:ext cx="2895599" cy="4343400"/>
          </a:xfrm>
          <a:prstGeom prst="rect">
            <a:avLst/>
          </a:prstGeom>
          <a:noFill/>
        </p:spPr>
      </p:pic>
      <p:pic>
        <p:nvPicPr>
          <p:cNvPr id="5" name="Picture 2" descr="http://media.midwayusa.com/productimages/880x660/Primary/144/144294.jpg"/>
          <p:cNvPicPr>
            <a:picLocks noChangeAspect="1" noChangeArrowheads="1"/>
          </p:cNvPicPr>
          <p:nvPr/>
        </p:nvPicPr>
        <p:blipFill>
          <a:blip r:embed="rId5" cstate="print"/>
          <a:srcRect l="37094" t="14845" r="36940" b="10928"/>
          <a:stretch>
            <a:fillRect/>
          </a:stretch>
        </p:blipFill>
        <p:spPr bwMode="auto">
          <a:xfrm rot="5400000">
            <a:off x="3027680" y="-1046480"/>
            <a:ext cx="2098040" cy="4495800"/>
          </a:xfrm>
          <a:prstGeom prst="rect">
            <a:avLst/>
          </a:prstGeom>
          <a:noFill/>
        </p:spPr>
      </p:pic>
      <p:sp>
        <p:nvSpPr>
          <p:cNvPr id="6" name="Oval 5"/>
          <p:cNvSpPr/>
          <p:nvPr/>
        </p:nvSpPr>
        <p:spPr>
          <a:xfrm>
            <a:off x="4724400" y="6096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629400" y="685800"/>
            <a:ext cx="3657600" cy="1569660"/>
          </a:xfrm>
          <a:prstGeom prst="rect">
            <a:avLst/>
          </a:prstGeom>
          <a:noFill/>
        </p:spPr>
        <p:txBody>
          <a:bodyPr wrap="square" rtlCol="0">
            <a:spAutoFit/>
          </a:bodyPr>
          <a:lstStyle/>
          <a:p>
            <a:r>
              <a:rPr lang="en-US" sz="3200" dirty="0"/>
              <a:t>Find or Menu to review waypoints</a:t>
            </a:r>
          </a:p>
          <a:p>
            <a:r>
              <a:rPr lang="en-US" sz="3200" dirty="0"/>
              <a:t>Find is MOB if held</a:t>
            </a:r>
          </a:p>
        </p:txBody>
      </p:sp>
    </p:spTree>
    <p:extLst>
      <p:ext uri="{BB962C8B-B14F-4D97-AF65-F5344CB8AC3E}">
        <p14:creationId xmlns:p14="http://schemas.microsoft.com/office/powerpoint/2010/main" xmlns="" val="3609516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e\Documents\1-April-Conf\281.bmp"/>
          <p:cNvPicPr>
            <a:picLocks noChangeAspect="1" noChangeArrowheads="1"/>
          </p:cNvPicPr>
          <p:nvPr/>
        </p:nvPicPr>
        <p:blipFill>
          <a:blip r:embed="rId2" cstate="print"/>
          <a:srcRect/>
          <a:stretch>
            <a:fillRect/>
          </a:stretch>
        </p:blipFill>
        <p:spPr bwMode="auto">
          <a:xfrm>
            <a:off x="5791200" y="381001"/>
            <a:ext cx="3962400" cy="5943601"/>
          </a:xfrm>
          <a:prstGeom prst="rect">
            <a:avLst/>
          </a:prstGeom>
          <a:noFill/>
        </p:spPr>
      </p:pic>
      <p:sp>
        <p:nvSpPr>
          <p:cNvPr id="3" name="TextBox 2"/>
          <p:cNvSpPr txBox="1"/>
          <p:nvPr/>
        </p:nvSpPr>
        <p:spPr>
          <a:xfrm>
            <a:off x="599090" y="457200"/>
            <a:ext cx="4353910" cy="5693866"/>
          </a:xfrm>
          <a:prstGeom prst="rect">
            <a:avLst/>
          </a:prstGeom>
          <a:noFill/>
        </p:spPr>
        <p:txBody>
          <a:bodyPr wrap="square" rtlCol="0">
            <a:spAutoFit/>
          </a:bodyPr>
          <a:lstStyle/>
          <a:p>
            <a:pPr algn="ctr"/>
            <a:r>
              <a:rPr lang="en-US" sz="2800" dirty="0">
                <a:solidFill>
                  <a:schemeClr val="tx2"/>
                </a:solidFill>
              </a:rPr>
              <a:t>QC Hint:</a:t>
            </a:r>
          </a:p>
          <a:p>
            <a:r>
              <a:rPr lang="en-US" sz="2800" dirty="0">
                <a:solidFill>
                  <a:schemeClr val="tx2"/>
                </a:solidFill>
              </a:rPr>
              <a:t>Always leave the GPS on the Satellite page to mark your </a:t>
            </a:r>
            <a:r>
              <a:rPr lang="en-US" sz="2800" dirty="0" smtClean="0">
                <a:solidFill>
                  <a:schemeClr val="tx2"/>
                </a:solidFill>
              </a:rPr>
              <a:t>positions</a:t>
            </a:r>
          </a:p>
          <a:p>
            <a:r>
              <a:rPr lang="en-US" sz="2800" dirty="0" smtClean="0">
                <a:solidFill>
                  <a:schemeClr val="tx2"/>
                </a:solidFill>
              </a:rPr>
              <a:t>Confirm </a:t>
            </a:r>
            <a:r>
              <a:rPr lang="en-US" sz="2800" dirty="0" err="1" smtClean="0">
                <a:solidFill>
                  <a:schemeClr val="tx2"/>
                </a:solidFill>
              </a:rPr>
              <a:t>EPE</a:t>
            </a:r>
            <a:r>
              <a:rPr lang="en-US" sz="2800" dirty="0" smtClean="0">
                <a:solidFill>
                  <a:schemeClr val="tx2"/>
                </a:solidFill>
              </a:rPr>
              <a:t> is still </a:t>
            </a:r>
            <a:r>
              <a:rPr lang="en-US" sz="2800" dirty="0" smtClean="0">
                <a:solidFill>
                  <a:schemeClr val="tx2"/>
                </a:solidFill>
              </a:rPr>
              <a:t>under 20 </a:t>
            </a:r>
            <a:r>
              <a:rPr lang="en-US" sz="2800" dirty="0" smtClean="0">
                <a:solidFill>
                  <a:schemeClr val="tx2"/>
                </a:solidFill>
              </a:rPr>
              <a:t>(how you hold the GPS).  This will allow you to verify </a:t>
            </a:r>
            <a:r>
              <a:rPr lang="en-US" sz="2800" dirty="0" err="1" smtClean="0">
                <a:solidFill>
                  <a:schemeClr val="tx2"/>
                </a:solidFill>
              </a:rPr>
              <a:t>WAAS</a:t>
            </a:r>
            <a:r>
              <a:rPr lang="en-US" sz="2800" dirty="0" smtClean="0">
                <a:solidFill>
                  <a:schemeClr val="tx2"/>
                </a:solidFill>
              </a:rPr>
              <a:t> is still actively correcting your position (Deviation correction is applied)</a:t>
            </a:r>
          </a:p>
          <a:p>
            <a:r>
              <a:rPr lang="en-US" sz="2800" dirty="0" smtClean="0">
                <a:solidFill>
                  <a:schemeClr val="tx2"/>
                </a:solidFill>
              </a:rPr>
              <a:t>Mark </a:t>
            </a:r>
            <a:r>
              <a:rPr lang="en-US" sz="2800" dirty="0">
                <a:solidFill>
                  <a:schemeClr val="tx2"/>
                </a:solidFill>
              </a:rPr>
              <a:t>and MOB feature work from this </a:t>
            </a:r>
            <a:r>
              <a:rPr lang="en-US" sz="2800" dirty="0" smtClean="0">
                <a:solidFill>
                  <a:schemeClr val="tx2"/>
                </a:solidFill>
              </a:rPr>
              <a:t>screen.  </a:t>
            </a:r>
            <a:endParaRPr lang="en-US" sz="2800" dirty="0">
              <a:solidFill>
                <a:schemeClr val="tx2"/>
              </a:solidFill>
            </a:endParaRPr>
          </a:p>
        </p:txBody>
      </p:sp>
      <p:cxnSp>
        <p:nvCxnSpPr>
          <p:cNvPr id="5" name="Straight Arrow Connector 4"/>
          <p:cNvCxnSpPr/>
          <p:nvPr/>
        </p:nvCxnSpPr>
        <p:spPr>
          <a:xfrm>
            <a:off x="4067503" y="4624552"/>
            <a:ext cx="3142594" cy="11771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71697" y="903892"/>
            <a:ext cx="4183117" cy="15345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194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6828" y="923172"/>
            <a:ext cx="3752636" cy="5628954"/>
          </a:xfrm>
          <a:prstGeom prst="rect">
            <a:avLst/>
          </a:prstGeom>
        </p:spPr>
      </p:pic>
      <p:pic>
        <p:nvPicPr>
          <p:cNvPr id="3" name="Picture 2" descr="http://media.midwayusa.com/productimages/880x660/Primary/144/144294.jpg"/>
          <p:cNvPicPr>
            <a:picLocks noChangeAspect="1" noChangeArrowheads="1"/>
          </p:cNvPicPr>
          <p:nvPr/>
        </p:nvPicPr>
        <p:blipFill>
          <a:blip r:embed="rId3" cstate="print"/>
          <a:srcRect l="37094" t="14845" r="36940" b="10928"/>
          <a:stretch>
            <a:fillRect/>
          </a:stretch>
        </p:blipFill>
        <p:spPr bwMode="auto">
          <a:xfrm>
            <a:off x="1660634" y="902082"/>
            <a:ext cx="2743940" cy="5879871"/>
          </a:xfrm>
          <a:prstGeom prst="rect">
            <a:avLst/>
          </a:prstGeom>
          <a:noFill/>
        </p:spPr>
      </p:pic>
      <p:sp>
        <p:nvSpPr>
          <p:cNvPr id="4" name="Oval 3"/>
          <p:cNvSpPr/>
          <p:nvPr/>
        </p:nvSpPr>
        <p:spPr>
          <a:xfrm>
            <a:off x="3226751" y="2370749"/>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183117" y="0"/>
            <a:ext cx="3636580" cy="769441"/>
          </a:xfrm>
          <a:prstGeom prst="rect">
            <a:avLst/>
          </a:prstGeom>
          <a:noFill/>
        </p:spPr>
        <p:txBody>
          <a:bodyPr wrap="square" rtlCol="0">
            <a:spAutoFit/>
          </a:bodyPr>
          <a:lstStyle/>
          <a:p>
            <a:r>
              <a:rPr lang="en-US" sz="4400" dirty="0" smtClean="0"/>
              <a:t>PAGE BUTTON</a:t>
            </a:r>
            <a:endParaRPr lang="en-US" sz="4400" dirty="0"/>
          </a:p>
        </p:txBody>
      </p:sp>
      <p:cxnSp>
        <p:nvCxnSpPr>
          <p:cNvPr id="6" name="Straight Arrow Connector 5"/>
          <p:cNvCxnSpPr>
            <a:stCxn id="5" idx="2"/>
            <a:endCxn id="4" idx="7"/>
          </p:cNvCxnSpPr>
          <p:nvPr/>
        </p:nvCxnSpPr>
        <p:spPr>
          <a:xfrm flipH="1">
            <a:off x="3682036" y="769441"/>
            <a:ext cx="2319371" cy="16794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15434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midwayusa.com/productimages/880x660/Primary/144/144294.jpg"/>
          <p:cNvPicPr>
            <a:picLocks noChangeAspect="1" noChangeArrowheads="1"/>
          </p:cNvPicPr>
          <p:nvPr/>
        </p:nvPicPr>
        <p:blipFill>
          <a:blip r:embed="rId2" cstate="print"/>
          <a:srcRect l="37094" t="14845" r="36940" b="10928"/>
          <a:stretch>
            <a:fillRect/>
          </a:stretch>
        </p:blipFill>
        <p:spPr bwMode="auto">
          <a:xfrm>
            <a:off x="1301910" y="430215"/>
            <a:ext cx="2999633" cy="6427785"/>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53352" y="689577"/>
            <a:ext cx="3682321" cy="5523482"/>
          </a:xfrm>
          <a:prstGeom prst="rect">
            <a:avLst/>
          </a:prstGeom>
        </p:spPr>
      </p:pic>
      <p:sp>
        <p:nvSpPr>
          <p:cNvPr id="6" name="Oval 5"/>
          <p:cNvSpPr/>
          <p:nvPr/>
        </p:nvSpPr>
        <p:spPr>
          <a:xfrm>
            <a:off x="2535026" y="4305837"/>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83117" y="0"/>
            <a:ext cx="3258207" cy="769441"/>
          </a:xfrm>
          <a:prstGeom prst="rect">
            <a:avLst/>
          </a:prstGeom>
          <a:noFill/>
        </p:spPr>
        <p:txBody>
          <a:bodyPr wrap="square" rtlCol="0">
            <a:spAutoFit/>
          </a:bodyPr>
          <a:lstStyle/>
          <a:p>
            <a:r>
              <a:rPr lang="en-US" sz="4400" dirty="0" smtClean="0"/>
              <a:t>MAP DISPLAY</a:t>
            </a:r>
            <a:endParaRPr lang="en-US" sz="4400" dirty="0"/>
          </a:p>
        </p:txBody>
      </p:sp>
      <p:cxnSp>
        <p:nvCxnSpPr>
          <p:cNvPr id="8" name="Straight Arrow Connector 7"/>
          <p:cNvCxnSpPr>
            <a:endCxn id="6" idx="7"/>
          </p:cNvCxnSpPr>
          <p:nvPr/>
        </p:nvCxnSpPr>
        <p:spPr>
          <a:xfrm flipH="1">
            <a:off x="2990311" y="769441"/>
            <a:ext cx="3011097" cy="361451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0298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Mike\Documents\1-April-Conf\69.bmp"/>
          <p:cNvPicPr>
            <a:picLocks noChangeAspect="1" noChangeArrowheads="1"/>
          </p:cNvPicPr>
          <p:nvPr/>
        </p:nvPicPr>
        <p:blipFill>
          <a:blip r:embed="rId2" cstate="print"/>
          <a:srcRect/>
          <a:stretch>
            <a:fillRect/>
          </a:stretch>
        </p:blipFill>
        <p:spPr bwMode="auto">
          <a:xfrm>
            <a:off x="8077200" y="3657600"/>
            <a:ext cx="2133600" cy="3200400"/>
          </a:xfrm>
          <a:prstGeom prst="rect">
            <a:avLst/>
          </a:prstGeom>
          <a:noFill/>
        </p:spPr>
      </p:pic>
      <p:pic>
        <p:nvPicPr>
          <p:cNvPr id="1036" name="Picture 12" descr="C:\Users\Mike\Documents\1-April-Conf\36.bmp"/>
          <p:cNvPicPr>
            <a:picLocks noChangeAspect="1" noChangeArrowheads="1"/>
          </p:cNvPicPr>
          <p:nvPr/>
        </p:nvPicPr>
        <p:blipFill>
          <a:blip r:embed="rId3" cstate="print"/>
          <a:srcRect/>
          <a:stretch>
            <a:fillRect/>
          </a:stretch>
        </p:blipFill>
        <p:spPr bwMode="auto">
          <a:xfrm>
            <a:off x="3124200" y="0"/>
            <a:ext cx="2209800" cy="3314700"/>
          </a:xfrm>
          <a:prstGeom prst="rect">
            <a:avLst/>
          </a:prstGeom>
          <a:noFill/>
        </p:spPr>
      </p:pic>
      <p:pic>
        <p:nvPicPr>
          <p:cNvPr id="1042" name="Picture 18" descr="C:\Users\Mike\Documents\1-April-Conf\48.bmp"/>
          <p:cNvPicPr>
            <a:picLocks noChangeAspect="1" noChangeArrowheads="1"/>
          </p:cNvPicPr>
          <p:nvPr/>
        </p:nvPicPr>
        <p:blipFill>
          <a:blip r:embed="rId4" cstate="print"/>
          <a:srcRect/>
          <a:stretch>
            <a:fillRect/>
          </a:stretch>
        </p:blipFill>
        <p:spPr bwMode="auto">
          <a:xfrm>
            <a:off x="5791200" y="0"/>
            <a:ext cx="2235200" cy="3352800"/>
          </a:xfrm>
          <a:prstGeom prst="rect">
            <a:avLst/>
          </a:prstGeom>
          <a:noFill/>
        </p:spPr>
      </p:pic>
      <p:pic>
        <p:nvPicPr>
          <p:cNvPr id="1043" name="Picture 19" descr="C:\Users\Mike\Documents\1-April-Conf\57.bmp"/>
          <p:cNvPicPr>
            <a:picLocks noChangeAspect="1" noChangeArrowheads="1"/>
          </p:cNvPicPr>
          <p:nvPr/>
        </p:nvPicPr>
        <p:blipFill>
          <a:blip r:embed="rId5" cstate="print"/>
          <a:srcRect/>
          <a:stretch>
            <a:fillRect/>
          </a:stretch>
        </p:blipFill>
        <p:spPr bwMode="auto">
          <a:xfrm>
            <a:off x="8305800" y="0"/>
            <a:ext cx="2184400" cy="3276600"/>
          </a:xfrm>
          <a:prstGeom prst="rect">
            <a:avLst/>
          </a:prstGeom>
          <a:noFill/>
        </p:spPr>
      </p:pic>
      <p:pic>
        <p:nvPicPr>
          <p:cNvPr id="1049" name="Picture 25" descr="C:\Users\Mike\Documents\1-April-Conf\61.bmp"/>
          <p:cNvPicPr>
            <a:picLocks noChangeAspect="1" noChangeArrowheads="1"/>
          </p:cNvPicPr>
          <p:nvPr/>
        </p:nvPicPr>
        <p:blipFill>
          <a:blip r:embed="rId6" cstate="print"/>
          <a:srcRect/>
          <a:stretch>
            <a:fillRect/>
          </a:stretch>
        </p:blipFill>
        <p:spPr bwMode="auto">
          <a:xfrm>
            <a:off x="1676400" y="3657600"/>
            <a:ext cx="2133600" cy="3200400"/>
          </a:xfrm>
          <a:prstGeom prst="rect">
            <a:avLst/>
          </a:prstGeom>
          <a:noFill/>
        </p:spPr>
      </p:pic>
      <p:pic>
        <p:nvPicPr>
          <p:cNvPr id="1056" name="Picture 32" descr="C:\Users\Mike\Documents\1-April-Conf\73.bmp"/>
          <p:cNvPicPr>
            <a:picLocks noChangeAspect="1" noChangeArrowheads="1"/>
          </p:cNvPicPr>
          <p:nvPr/>
        </p:nvPicPr>
        <p:blipFill>
          <a:blip r:embed="rId7" cstate="print"/>
          <a:srcRect/>
          <a:stretch>
            <a:fillRect/>
          </a:stretch>
        </p:blipFill>
        <p:spPr bwMode="auto">
          <a:xfrm>
            <a:off x="4953000" y="3733800"/>
            <a:ext cx="2082800" cy="3124200"/>
          </a:xfrm>
          <a:prstGeom prst="rect">
            <a:avLst/>
          </a:prstGeom>
          <a:noFill/>
        </p:spPr>
      </p:pic>
      <p:sp>
        <p:nvSpPr>
          <p:cNvPr id="8" name="TextBox 7"/>
          <p:cNvSpPr txBox="1"/>
          <p:nvPr/>
        </p:nvSpPr>
        <p:spPr>
          <a:xfrm>
            <a:off x="1524000" y="609601"/>
            <a:ext cx="1295400" cy="646331"/>
          </a:xfrm>
          <a:prstGeom prst="rect">
            <a:avLst/>
          </a:prstGeom>
          <a:noFill/>
        </p:spPr>
        <p:txBody>
          <a:bodyPr wrap="square" rtlCol="0">
            <a:spAutoFit/>
          </a:bodyPr>
          <a:lstStyle/>
          <a:p>
            <a:r>
              <a:rPr lang="en-US" sz="3600" dirty="0"/>
              <a:t>Tides</a:t>
            </a:r>
          </a:p>
        </p:txBody>
      </p:sp>
    </p:spTree>
    <p:extLst>
      <p:ext uri="{BB962C8B-B14F-4D97-AF65-F5344CB8AC3E}">
        <p14:creationId xmlns:p14="http://schemas.microsoft.com/office/powerpoint/2010/main" xmlns="" val="3808987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1524000" y="1119917"/>
            <a:ext cx="9144000" cy="5616922"/>
          </a:xfrm>
          <a:prstGeom prst="rect">
            <a:avLst/>
          </a:prstGeom>
        </p:spPr>
        <p:txBody>
          <a:bodyPr wrap="square">
            <a:spAutoFit/>
          </a:bodyPr>
          <a:lstStyle/>
          <a:p>
            <a:r>
              <a:rPr lang="en-US" sz="2400" b="1" dirty="0"/>
              <a:t>WAAS uses a network of ground-based reference stations, in North America and Hawaii, to measure small variations in the GPS satellites' signals in the western hemisphere. Measurements from the reference stations are routed to master stations, which queue the received Deviation Correction (DC) and send the correction messages to geostationary WAAS satellites in a timely manner (every 5 seconds or better). Those satellites broadcast the correction messages back to Earth, where WAAS-enabled GPS receivers use the corrections while computing their positions to improve accuracy.</a:t>
            </a:r>
          </a:p>
          <a:p>
            <a:endParaRPr lang="en-US" sz="2400" b="1" dirty="0"/>
          </a:p>
          <a:p>
            <a:r>
              <a:rPr lang="en-US" sz="3600" b="1" dirty="0">
                <a:solidFill>
                  <a:srgbClr val="FF0000"/>
                </a:solidFill>
              </a:rPr>
              <a:t>The Garmin GPS 78s has a patch antenna so hold it horizontal!</a:t>
            </a:r>
          </a:p>
          <a:p>
            <a:endParaRPr lang="en-US" sz="2400" b="1" dirty="0"/>
          </a:p>
          <a:p>
            <a:r>
              <a:rPr lang="en-US" sz="2300" dirty="0"/>
              <a:t>If you have a device with a quadrifilar helix antenna hold your GPS vertical.</a:t>
            </a:r>
          </a:p>
        </p:txBody>
      </p:sp>
      <p:sp>
        <p:nvSpPr>
          <p:cNvPr id="3" name="Rectangle 2"/>
          <p:cNvSpPr/>
          <p:nvPr/>
        </p:nvSpPr>
        <p:spPr>
          <a:xfrm>
            <a:off x="2667000" y="228600"/>
            <a:ext cx="6781800" cy="553998"/>
          </a:xfrm>
          <a:prstGeom prst="rect">
            <a:avLst/>
          </a:prstGeom>
        </p:spPr>
        <p:txBody>
          <a:bodyPr wrap="square">
            <a:spAutoFit/>
          </a:bodyPr>
          <a:lstStyle/>
          <a:p>
            <a:pPr algn="ctr"/>
            <a:r>
              <a:rPr lang="en-US" sz="3000" b="1" dirty="0"/>
              <a:t>(WAAS) Wide Area Augmentation System</a:t>
            </a:r>
            <a:endParaRPr lang="en-US" sz="3000" dirty="0"/>
          </a:p>
        </p:txBody>
      </p:sp>
    </p:spTree>
    <p:extLst>
      <p:ext uri="{BB962C8B-B14F-4D97-AF65-F5344CB8AC3E}">
        <p14:creationId xmlns:p14="http://schemas.microsoft.com/office/powerpoint/2010/main" xmlns="" val="4076517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7047" y="402947"/>
            <a:ext cx="5348581" cy="769441"/>
          </a:xfrm>
          <a:prstGeom prst="rect">
            <a:avLst/>
          </a:prstGeom>
          <a:noFill/>
        </p:spPr>
        <p:txBody>
          <a:bodyPr wrap="square" rtlCol="0">
            <a:spAutoFit/>
          </a:bodyPr>
          <a:lstStyle/>
          <a:p>
            <a:r>
              <a:rPr lang="en-US" sz="4400" b="1" dirty="0" smtClean="0"/>
              <a:t>Where are the files? </a:t>
            </a:r>
            <a:endParaRPr lang="en-US" sz="4400" dirty="0"/>
          </a:p>
        </p:txBody>
      </p:sp>
      <p:pic>
        <p:nvPicPr>
          <p:cNvPr id="4" name="Picture 2"/>
          <p:cNvPicPr>
            <a:picLocks noChangeAspect="1" noChangeArrowheads="1"/>
          </p:cNvPicPr>
          <p:nvPr/>
        </p:nvPicPr>
        <p:blipFill>
          <a:blip r:embed="rId2" cstate="print"/>
          <a:srcRect l="22500" t="9412" r="46739" b="62353"/>
          <a:stretch>
            <a:fillRect/>
          </a:stretch>
        </p:blipFill>
        <p:spPr bwMode="auto">
          <a:xfrm>
            <a:off x="1986454" y="1537136"/>
            <a:ext cx="8071945" cy="416771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100" y="283335"/>
            <a:ext cx="10689464" cy="769441"/>
          </a:xfrm>
          <a:prstGeom prst="rect">
            <a:avLst/>
          </a:prstGeom>
          <a:noFill/>
        </p:spPr>
        <p:txBody>
          <a:bodyPr wrap="square" rtlCol="0">
            <a:spAutoFit/>
          </a:bodyPr>
          <a:lstStyle/>
          <a:p>
            <a:r>
              <a:rPr lang="en-US" sz="4400" dirty="0" smtClean="0"/>
              <a:t>Where you find your Tracks and Waypoints</a:t>
            </a:r>
            <a:endParaRPr lang="en-US" sz="4400" dirty="0"/>
          </a:p>
        </p:txBody>
      </p:sp>
      <p:pic>
        <p:nvPicPr>
          <p:cNvPr id="3" name="Picture 2"/>
          <p:cNvPicPr>
            <a:picLocks noChangeAspect="1"/>
          </p:cNvPicPr>
          <p:nvPr/>
        </p:nvPicPr>
        <p:blipFill rotWithShape="1">
          <a:blip r:embed="rId2" cstate="print"/>
          <a:srcRect r="43349"/>
          <a:stretch/>
        </p:blipFill>
        <p:spPr>
          <a:xfrm>
            <a:off x="296369" y="1099498"/>
            <a:ext cx="5563518" cy="5521474"/>
          </a:xfrm>
          <a:prstGeom prst="rect">
            <a:avLst/>
          </a:prstGeom>
        </p:spPr>
      </p:pic>
      <p:pic>
        <p:nvPicPr>
          <p:cNvPr id="4" name="Picture 3"/>
          <p:cNvPicPr>
            <a:picLocks noChangeAspect="1"/>
          </p:cNvPicPr>
          <p:nvPr/>
        </p:nvPicPr>
        <p:blipFill rotWithShape="1">
          <a:blip r:embed="rId3" cstate="print"/>
          <a:srcRect r="41846"/>
          <a:stretch/>
        </p:blipFill>
        <p:spPr>
          <a:xfrm>
            <a:off x="6027313" y="1099498"/>
            <a:ext cx="5711173" cy="5521474"/>
          </a:xfrm>
          <a:prstGeom prst="rect">
            <a:avLst/>
          </a:prstGeom>
        </p:spPr>
      </p:pic>
    </p:spTree>
    <p:extLst>
      <p:ext uri="{BB962C8B-B14F-4D97-AF65-F5344CB8AC3E}">
        <p14:creationId xmlns:p14="http://schemas.microsoft.com/office/powerpoint/2010/main" xmlns="" val="2239000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r="53201" b="7047"/>
          <a:stretch/>
        </p:blipFill>
        <p:spPr>
          <a:xfrm>
            <a:off x="0" y="0"/>
            <a:ext cx="4601709" cy="5138670"/>
          </a:xfrm>
          <a:prstGeom prst="rect">
            <a:avLst/>
          </a:prstGeom>
        </p:spPr>
      </p:pic>
      <p:pic>
        <p:nvPicPr>
          <p:cNvPr id="4" name="Picture 3"/>
          <p:cNvPicPr>
            <a:picLocks noChangeAspect="1"/>
          </p:cNvPicPr>
          <p:nvPr/>
        </p:nvPicPr>
        <p:blipFill rotWithShape="1">
          <a:blip r:embed="rId3" cstate="print"/>
          <a:srcRect r="55180" b="7650"/>
          <a:stretch/>
        </p:blipFill>
        <p:spPr>
          <a:xfrm>
            <a:off x="8400959" y="0"/>
            <a:ext cx="3791041" cy="4391696"/>
          </a:xfrm>
          <a:prstGeom prst="rect">
            <a:avLst/>
          </a:prstGeom>
        </p:spPr>
      </p:pic>
      <p:pic>
        <p:nvPicPr>
          <p:cNvPr id="5" name="Picture 4"/>
          <p:cNvPicPr>
            <a:picLocks noChangeAspect="1"/>
          </p:cNvPicPr>
          <p:nvPr/>
        </p:nvPicPr>
        <p:blipFill rotWithShape="1">
          <a:blip r:embed="rId4" cstate="print"/>
          <a:srcRect r="54091" b="7385"/>
          <a:stretch/>
        </p:blipFill>
        <p:spPr>
          <a:xfrm>
            <a:off x="4675750" y="2236732"/>
            <a:ext cx="3773510" cy="4279978"/>
          </a:xfrm>
          <a:prstGeom prst="rect">
            <a:avLst/>
          </a:prstGeom>
        </p:spPr>
      </p:pic>
      <p:sp>
        <p:nvSpPr>
          <p:cNvPr id="6" name="TextBox 5"/>
          <p:cNvSpPr txBox="1"/>
          <p:nvPr/>
        </p:nvSpPr>
        <p:spPr>
          <a:xfrm>
            <a:off x="586715" y="5729072"/>
            <a:ext cx="3428278" cy="523220"/>
          </a:xfrm>
          <a:prstGeom prst="rect">
            <a:avLst/>
          </a:prstGeom>
          <a:noFill/>
        </p:spPr>
        <p:txBody>
          <a:bodyPr wrap="square" rtlCol="0">
            <a:spAutoFit/>
          </a:bodyPr>
          <a:lstStyle/>
          <a:p>
            <a:r>
              <a:rPr lang="en-US" sz="2800" dirty="0" smtClean="0"/>
              <a:t>Waypoints and Tracks</a:t>
            </a:r>
            <a:endParaRPr lang="en-US" sz="2800" dirty="0"/>
          </a:p>
        </p:txBody>
      </p:sp>
      <p:sp>
        <p:nvSpPr>
          <p:cNvPr id="7" name="TextBox 6"/>
          <p:cNvSpPr txBox="1"/>
          <p:nvPr/>
        </p:nvSpPr>
        <p:spPr>
          <a:xfrm>
            <a:off x="5705341" y="1751527"/>
            <a:ext cx="2034861" cy="523220"/>
          </a:xfrm>
          <a:prstGeom prst="rect">
            <a:avLst/>
          </a:prstGeom>
          <a:noFill/>
        </p:spPr>
        <p:txBody>
          <a:bodyPr wrap="square" rtlCol="0">
            <a:spAutoFit/>
          </a:bodyPr>
          <a:lstStyle/>
          <a:p>
            <a:r>
              <a:rPr lang="en-US" sz="2800" dirty="0" smtClean="0"/>
              <a:t>Waypoints</a:t>
            </a:r>
            <a:endParaRPr lang="en-US" sz="2800" dirty="0"/>
          </a:p>
        </p:txBody>
      </p:sp>
      <p:sp>
        <p:nvSpPr>
          <p:cNvPr id="8" name="TextBox 7"/>
          <p:cNvSpPr txBox="1"/>
          <p:nvPr/>
        </p:nvSpPr>
        <p:spPr>
          <a:xfrm>
            <a:off x="10158916" y="5405907"/>
            <a:ext cx="1380554" cy="584775"/>
          </a:xfrm>
          <a:prstGeom prst="rect">
            <a:avLst/>
          </a:prstGeom>
          <a:noFill/>
        </p:spPr>
        <p:txBody>
          <a:bodyPr wrap="square" rtlCol="0">
            <a:spAutoFit/>
          </a:bodyPr>
          <a:lstStyle/>
          <a:p>
            <a:r>
              <a:rPr lang="en-US" sz="3200" dirty="0" smtClean="0"/>
              <a:t>Tracks</a:t>
            </a:r>
            <a:endParaRPr lang="en-US" sz="3200" dirty="0"/>
          </a:p>
        </p:txBody>
      </p:sp>
    </p:spTree>
    <p:extLst>
      <p:ext uri="{BB962C8B-B14F-4D97-AF65-F5344CB8AC3E}">
        <p14:creationId xmlns:p14="http://schemas.microsoft.com/office/powerpoint/2010/main" xmlns="" val="358318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0071" t="29006" r="16181" b="10784"/>
          <a:stretch/>
        </p:blipFill>
        <p:spPr>
          <a:xfrm>
            <a:off x="2653047" y="2356834"/>
            <a:ext cx="6993229" cy="4404575"/>
          </a:xfrm>
          <a:prstGeom prst="rect">
            <a:avLst/>
          </a:prstGeom>
        </p:spPr>
      </p:pic>
      <p:pic>
        <p:nvPicPr>
          <p:cNvPr id="3" name="Picture 2"/>
          <p:cNvPicPr>
            <a:picLocks noChangeAspect="1"/>
          </p:cNvPicPr>
          <p:nvPr/>
        </p:nvPicPr>
        <p:blipFill rotWithShape="1">
          <a:blip r:embed="rId3" cstate="print"/>
          <a:srcRect l="45711" t="40097" r="31325" b="37368"/>
          <a:stretch/>
        </p:blipFill>
        <p:spPr>
          <a:xfrm>
            <a:off x="4121239" y="128786"/>
            <a:ext cx="3874933" cy="2137895"/>
          </a:xfrm>
          <a:prstGeom prst="rect">
            <a:avLst/>
          </a:prstGeom>
        </p:spPr>
      </p:pic>
    </p:spTree>
    <p:extLst>
      <p:ext uri="{BB962C8B-B14F-4D97-AF65-F5344CB8AC3E}">
        <p14:creationId xmlns:p14="http://schemas.microsoft.com/office/powerpoint/2010/main" xmlns="" val="4153946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3.bp.blogspot.com/-5ksaPBa34Sk/TtY1OjI3g1I/AAAAAAAAAOg/vu8EY0npzzE/s1600/garmin+map+78s.jpg"/>
          <p:cNvPicPr>
            <a:picLocks noChangeAspect="1" noChangeArrowheads="1"/>
          </p:cNvPicPr>
          <p:nvPr/>
        </p:nvPicPr>
        <p:blipFill>
          <a:blip r:embed="rId2" cstate="print"/>
          <a:srcRect/>
          <a:stretch>
            <a:fillRect/>
          </a:stretch>
        </p:blipFill>
        <p:spPr bwMode="auto">
          <a:xfrm>
            <a:off x="4724302" y="2784129"/>
            <a:ext cx="2909479" cy="2158978"/>
          </a:xfrm>
          <a:prstGeom prst="rect">
            <a:avLst/>
          </a:prstGeom>
          <a:noFill/>
        </p:spPr>
      </p:pic>
      <p:pic>
        <p:nvPicPr>
          <p:cNvPr id="17414" name="Picture 6" descr="Navigation Systems Program Header"/>
          <p:cNvPicPr>
            <a:picLocks noChangeAspect="1" noChangeArrowheads="1"/>
          </p:cNvPicPr>
          <p:nvPr/>
        </p:nvPicPr>
        <p:blipFill>
          <a:blip r:embed="rId3" cstate="print"/>
          <a:srcRect/>
          <a:stretch>
            <a:fillRect/>
          </a:stretch>
        </p:blipFill>
        <p:spPr bwMode="auto">
          <a:xfrm>
            <a:off x="2971800" y="304801"/>
            <a:ext cx="6267450" cy="1314451"/>
          </a:xfrm>
          <a:prstGeom prst="rect">
            <a:avLst/>
          </a:prstGeom>
          <a:noFill/>
        </p:spPr>
      </p:pic>
      <p:sp>
        <p:nvSpPr>
          <p:cNvPr id="5" name="TextBox 4"/>
          <p:cNvSpPr txBox="1"/>
          <p:nvPr/>
        </p:nvSpPr>
        <p:spPr>
          <a:xfrm>
            <a:off x="2209800" y="6248400"/>
            <a:ext cx="8305800" cy="400110"/>
          </a:xfrm>
          <a:prstGeom prst="rect">
            <a:avLst/>
          </a:prstGeom>
          <a:noFill/>
        </p:spPr>
        <p:txBody>
          <a:bodyPr wrap="square" rtlCol="0">
            <a:spAutoFit/>
          </a:bodyPr>
          <a:lstStyle/>
          <a:p>
            <a:pPr algn="ctr"/>
            <a:r>
              <a:rPr lang="en-US" sz="2000" b="1" dirty="0">
                <a:solidFill>
                  <a:schemeClr val="tx2"/>
                </a:solidFill>
              </a:rPr>
              <a:t>Mike Quinn – ADSO-Narragansett Bay – michaelsquinn@gmail.com</a:t>
            </a:r>
          </a:p>
        </p:txBody>
      </p:sp>
      <p:sp>
        <p:nvSpPr>
          <p:cNvPr id="6" name="TextBox 5"/>
          <p:cNvSpPr txBox="1"/>
          <p:nvPr/>
        </p:nvSpPr>
        <p:spPr>
          <a:xfrm>
            <a:off x="3848099" y="1667547"/>
            <a:ext cx="5029200" cy="1107996"/>
          </a:xfrm>
          <a:prstGeom prst="rect">
            <a:avLst/>
          </a:prstGeom>
          <a:noFill/>
        </p:spPr>
        <p:txBody>
          <a:bodyPr wrap="square" rtlCol="0">
            <a:spAutoFit/>
          </a:bodyPr>
          <a:lstStyle/>
          <a:p>
            <a:pPr algn="ctr"/>
            <a:r>
              <a:rPr lang="en-US" sz="6600" dirty="0"/>
              <a:t>QUESTIONS?</a:t>
            </a:r>
          </a:p>
        </p:txBody>
      </p:sp>
    </p:spTree>
    <p:extLst>
      <p:ext uri="{BB962C8B-B14F-4D97-AF65-F5344CB8AC3E}">
        <p14:creationId xmlns:p14="http://schemas.microsoft.com/office/powerpoint/2010/main" xmlns="" val="95548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e\Documents\1-April-Conf\281.bmp"/>
          <p:cNvPicPr>
            <a:picLocks noChangeAspect="1" noChangeArrowheads="1"/>
          </p:cNvPicPr>
          <p:nvPr/>
        </p:nvPicPr>
        <p:blipFill>
          <a:blip r:embed="rId2" cstate="print"/>
          <a:srcRect/>
          <a:stretch>
            <a:fillRect/>
          </a:stretch>
        </p:blipFill>
        <p:spPr bwMode="auto">
          <a:xfrm>
            <a:off x="6590763" y="891030"/>
            <a:ext cx="3886200" cy="5829301"/>
          </a:xfrm>
          <a:prstGeom prst="rect">
            <a:avLst/>
          </a:prstGeom>
          <a:noFill/>
        </p:spPr>
      </p:pic>
      <p:sp>
        <p:nvSpPr>
          <p:cNvPr id="3" name="TextBox 2"/>
          <p:cNvSpPr txBox="1"/>
          <p:nvPr/>
        </p:nvSpPr>
        <p:spPr>
          <a:xfrm>
            <a:off x="2590800" y="228601"/>
            <a:ext cx="6781800" cy="646331"/>
          </a:xfrm>
          <a:prstGeom prst="rect">
            <a:avLst/>
          </a:prstGeom>
          <a:noFill/>
        </p:spPr>
        <p:txBody>
          <a:bodyPr wrap="square" rtlCol="0">
            <a:spAutoFit/>
          </a:bodyPr>
          <a:lstStyle/>
          <a:p>
            <a:r>
              <a:rPr lang="en-US" sz="3600" dirty="0"/>
              <a:t>How do you know WAAS is active?</a:t>
            </a:r>
          </a:p>
        </p:txBody>
      </p:sp>
      <p:pic>
        <p:nvPicPr>
          <p:cNvPr id="4" name="Picture 3" descr="C:\Users\Mike\Documents\1-April-Conf\297.bmp"/>
          <p:cNvPicPr>
            <a:picLocks noChangeAspect="1" noChangeArrowheads="1"/>
          </p:cNvPicPr>
          <p:nvPr/>
        </p:nvPicPr>
        <p:blipFill>
          <a:blip r:embed="rId3" cstate="print"/>
          <a:srcRect/>
          <a:stretch>
            <a:fillRect/>
          </a:stretch>
        </p:blipFill>
        <p:spPr bwMode="auto">
          <a:xfrm>
            <a:off x="1905000" y="891030"/>
            <a:ext cx="3886200" cy="5829300"/>
          </a:xfrm>
          <a:prstGeom prst="rect">
            <a:avLst/>
          </a:prstGeom>
          <a:noFill/>
        </p:spPr>
      </p:pic>
    </p:spTree>
    <p:extLst>
      <p:ext uri="{BB962C8B-B14F-4D97-AF65-F5344CB8AC3E}">
        <p14:creationId xmlns:p14="http://schemas.microsoft.com/office/powerpoint/2010/main" xmlns="" val="2921145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3640" t="30590" r="46470" b="38248"/>
          <a:stretch/>
        </p:blipFill>
        <p:spPr>
          <a:xfrm>
            <a:off x="1267163" y="1567668"/>
            <a:ext cx="9295415" cy="4082603"/>
          </a:xfrm>
          <a:prstGeom prst="rect">
            <a:avLst/>
          </a:prstGeom>
        </p:spPr>
      </p:pic>
      <p:sp>
        <p:nvSpPr>
          <p:cNvPr id="3" name="TextBox 2"/>
          <p:cNvSpPr txBox="1"/>
          <p:nvPr/>
        </p:nvSpPr>
        <p:spPr>
          <a:xfrm>
            <a:off x="3271236" y="695458"/>
            <a:ext cx="5452350" cy="584775"/>
          </a:xfrm>
          <a:prstGeom prst="rect">
            <a:avLst/>
          </a:prstGeom>
          <a:noFill/>
        </p:spPr>
        <p:txBody>
          <a:bodyPr wrap="square" rtlCol="0">
            <a:spAutoFit/>
          </a:bodyPr>
          <a:lstStyle/>
          <a:p>
            <a:r>
              <a:rPr lang="en-US" sz="3200" dirty="0" smtClean="0"/>
              <a:t>Where are our </a:t>
            </a:r>
            <a:r>
              <a:rPr lang="en-US" sz="3200" dirty="0" err="1" smtClean="0"/>
              <a:t>WAAS</a:t>
            </a:r>
            <a:r>
              <a:rPr lang="en-US" sz="3200" dirty="0" smtClean="0"/>
              <a:t> Satellite’s</a:t>
            </a:r>
            <a:endParaRPr lang="en-US" sz="3200" dirty="0"/>
          </a:p>
        </p:txBody>
      </p:sp>
      <p:sp>
        <p:nvSpPr>
          <p:cNvPr id="4" name="TextBox 3"/>
          <p:cNvSpPr txBox="1"/>
          <p:nvPr/>
        </p:nvSpPr>
        <p:spPr>
          <a:xfrm>
            <a:off x="3271236" y="6336406"/>
            <a:ext cx="4906849" cy="369332"/>
          </a:xfrm>
          <a:prstGeom prst="rect">
            <a:avLst/>
          </a:prstGeom>
          <a:noFill/>
        </p:spPr>
        <p:txBody>
          <a:bodyPr wrap="square" rtlCol="0">
            <a:spAutoFit/>
          </a:bodyPr>
          <a:lstStyle/>
          <a:p>
            <a:endParaRPr lang="en-US" dirty="0"/>
          </a:p>
        </p:txBody>
      </p:sp>
      <p:sp>
        <p:nvSpPr>
          <p:cNvPr id="6" name="TextBox 5"/>
          <p:cNvSpPr txBox="1"/>
          <p:nvPr/>
        </p:nvSpPr>
        <p:spPr>
          <a:xfrm>
            <a:off x="7776744" y="2772352"/>
            <a:ext cx="2060620" cy="369332"/>
          </a:xfrm>
          <a:prstGeom prst="rect">
            <a:avLst/>
          </a:prstGeom>
          <a:noFill/>
        </p:spPr>
        <p:txBody>
          <a:bodyPr wrap="square" rtlCol="0">
            <a:spAutoFit/>
          </a:bodyPr>
          <a:lstStyle/>
          <a:p>
            <a:r>
              <a:rPr lang="en-US" dirty="0" smtClean="0"/>
              <a:t>United Kingdom</a:t>
            </a:r>
            <a:endParaRPr lang="en-US" dirty="0"/>
          </a:p>
        </p:txBody>
      </p:sp>
      <p:sp>
        <p:nvSpPr>
          <p:cNvPr id="7" name="TextBox 6"/>
          <p:cNvSpPr txBox="1"/>
          <p:nvPr/>
        </p:nvSpPr>
        <p:spPr>
          <a:xfrm>
            <a:off x="7839806" y="3201137"/>
            <a:ext cx="2060620" cy="369332"/>
          </a:xfrm>
          <a:prstGeom prst="rect">
            <a:avLst/>
          </a:prstGeom>
          <a:noFill/>
        </p:spPr>
        <p:txBody>
          <a:bodyPr wrap="square" rtlCol="0">
            <a:spAutoFit/>
          </a:bodyPr>
          <a:lstStyle/>
          <a:p>
            <a:r>
              <a:rPr lang="en-US" dirty="0" smtClean="0"/>
              <a:t>United States</a:t>
            </a:r>
            <a:endParaRPr lang="en-US" dirty="0"/>
          </a:p>
        </p:txBody>
      </p:sp>
      <p:sp>
        <p:nvSpPr>
          <p:cNvPr id="8" name="TextBox 7"/>
          <p:cNvSpPr txBox="1"/>
          <p:nvPr/>
        </p:nvSpPr>
        <p:spPr>
          <a:xfrm>
            <a:off x="7989775" y="3681072"/>
            <a:ext cx="2060620" cy="369332"/>
          </a:xfrm>
          <a:prstGeom prst="rect">
            <a:avLst/>
          </a:prstGeom>
          <a:noFill/>
        </p:spPr>
        <p:txBody>
          <a:bodyPr wrap="square" rtlCol="0">
            <a:spAutoFit/>
          </a:bodyPr>
          <a:lstStyle/>
          <a:p>
            <a:r>
              <a:rPr lang="en-US" dirty="0" smtClean="0"/>
              <a:t>Canada</a:t>
            </a:r>
            <a:endParaRPr lang="en-US" dirty="0"/>
          </a:p>
        </p:txBody>
      </p:sp>
      <p:sp>
        <p:nvSpPr>
          <p:cNvPr id="10" name="TextBox 9"/>
          <p:cNvSpPr txBox="1"/>
          <p:nvPr/>
        </p:nvSpPr>
        <p:spPr>
          <a:xfrm>
            <a:off x="7771489" y="2294131"/>
            <a:ext cx="2060620" cy="369332"/>
          </a:xfrm>
          <a:prstGeom prst="rect">
            <a:avLst/>
          </a:prstGeom>
          <a:noFill/>
        </p:spPr>
        <p:txBody>
          <a:bodyPr wrap="square" rtlCol="0">
            <a:spAutoFit/>
          </a:bodyPr>
          <a:lstStyle/>
          <a:p>
            <a:r>
              <a:rPr lang="en-US" dirty="0" smtClean="0"/>
              <a:t>United Kingdom</a:t>
            </a:r>
            <a:endParaRPr lang="en-US" dirty="0"/>
          </a:p>
        </p:txBody>
      </p:sp>
      <p:sp>
        <p:nvSpPr>
          <p:cNvPr id="11" name="TextBox 10"/>
          <p:cNvSpPr txBox="1"/>
          <p:nvPr/>
        </p:nvSpPr>
        <p:spPr>
          <a:xfrm>
            <a:off x="8037071" y="4527155"/>
            <a:ext cx="2060620" cy="369332"/>
          </a:xfrm>
          <a:prstGeom prst="rect">
            <a:avLst/>
          </a:prstGeom>
          <a:noFill/>
        </p:spPr>
        <p:txBody>
          <a:bodyPr wrap="square" rtlCol="0">
            <a:spAutoFit/>
          </a:bodyPr>
          <a:lstStyle/>
          <a:p>
            <a:r>
              <a:rPr lang="en-US" dirty="0" smtClean="0"/>
              <a:t>Canada</a:t>
            </a:r>
            <a:endParaRPr lang="en-US" dirty="0"/>
          </a:p>
        </p:txBody>
      </p:sp>
    </p:spTree>
    <p:extLst>
      <p:ext uri="{BB962C8B-B14F-4D97-AF65-F5344CB8AC3E}">
        <p14:creationId xmlns:p14="http://schemas.microsoft.com/office/powerpoint/2010/main" xmlns="" val="325102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1000" t="19555" r="38500" b="15556"/>
          <a:stretch>
            <a:fillRect/>
          </a:stretch>
        </p:blipFill>
        <p:spPr bwMode="auto">
          <a:xfrm>
            <a:off x="1505953" y="903891"/>
            <a:ext cx="3076558" cy="4708634"/>
          </a:xfrm>
          <a:prstGeom prst="rect">
            <a:avLst/>
          </a:prstGeom>
          <a:noFill/>
          <a:ln w="9525">
            <a:noFill/>
            <a:miter lim="800000"/>
            <a:headEnd/>
            <a:tailEnd/>
          </a:ln>
        </p:spPr>
      </p:pic>
      <p:graphicFrame>
        <p:nvGraphicFramePr>
          <p:cNvPr id="3" name="Table 2"/>
          <p:cNvGraphicFramePr>
            <a:graphicFrameLocks noGrp="1"/>
          </p:cNvGraphicFramePr>
          <p:nvPr/>
        </p:nvGraphicFramePr>
        <p:xfrm>
          <a:off x="6642539" y="872358"/>
          <a:ext cx="4761186" cy="4614042"/>
        </p:xfrm>
        <a:graphic>
          <a:graphicData uri="http://schemas.openxmlformats.org/drawingml/2006/table">
            <a:tbl>
              <a:tblPr/>
              <a:tblGrid>
                <a:gridCol w="1587062"/>
                <a:gridCol w="1587062"/>
                <a:gridCol w="1587062"/>
              </a:tblGrid>
              <a:tr h="2741433">
                <a:tc>
                  <a:txBody>
                    <a:bodyPr/>
                    <a:lstStyle/>
                    <a:p>
                      <a:r>
                        <a:rPr lang="en-US" sz="1400" u="none" strike="noStrike" dirty="0" smtClean="0">
                          <a:solidFill>
                            <a:schemeClr val="tx1"/>
                          </a:solidFill>
                        </a:rPr>
                        <a:t>GPS </a:t>
                      </a:r>
                      <a:r>
                        <a:rPr lang="en-US" sz="1400" u="none" dirty="0" smtClean="0">
                          <a:solidFill>
                            <a:schemeClr val="tx1"/>
                          </a:solidFill>
                        </a:rPr>
                        <a:t>Measured</a:t>
                      </a:r>
                      <a:endParaRPr lang="en-US" sz="1400" u="none" dirty="0">
                        <a:solidFill>
                          <a:schemeClr val="tx1"/>
                        </a:solidFill>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u="none" dirty="0" smtClean="0">
                          <a:solidFill>
                            <a:schemeClr val="tx1"/>
                          </a:solidFill>
                        </a:rPr>
                        <a:t>8.2</a:t>
                      </a:r>
                      <a:r>
                        <a:rPr lang="en-US" sz="1400" u="none" dirty="0">
                          <a:solidFill>
                            <a:schemeClr val="tx1"/>
                          </a:solidFill>
                        </a:rPr>
                        <a:t> </a:t>
                      </a:r>
                      <a:r>
                        <a:rPr lang="en-US" sz="1400" u="none" dirty="0" smtClean="0">
                          <a:solidFill>
                            <a:schemeClr val="tx1"/>
                          </a:solidFill>
                        </a:rPr>
                        <a:t>ft </a:t>
                      </a:r>
                      <a:r>
                        <a:rPr lang="en-US" sz="1400" u="none" dirty="0">
                          <a:solidFill>
                            <a:schemeClr val="tx1"/>
                          </a:solidFill>
                        </a:rPr>
                        <a:t>/ </a:t>
                      </a:r>
                      <a:r>
                        <a:rPr lang="en-US" sz="1400" u="none" dirty="0" smtClean="0">
                          <a:solidFill>
                            <a:schemeClr val="tx1"/>
                          </a:solidFill>
                        </a:rPr>
                        <a:t>15.4 ft</a:t>
                      </a:r>
                      <a:endParaRPr lang="en-US" sz="1400" u="none" dirty="0">
                        <a:solidFill>
                          <a:schemeClr val="tx1"/>
                        </a:solidFill>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dirty="0"/>
                        <a:t>The actual measured accuracy of the system (excluding receiver errors), with SA turned off, based on the findings of the FAA's National Satellite Test Bed, or </a:t>
                      </a:r>
                      <a:r>
                        <a:rPr lang="en-US" sz="1400" dirty="0" err="1"/>
                        <a:t>NSTB</a:t>
                      </a:r>
                      <a:r>
                        <a:rPr lang="en-US" sz="1400" dirty="0"/>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872609">
                <a:tc>
                  <a:txBody>
                    <a:bodyPr/>
                    <a:lstStyle/>
                    <a:p>
                      <a:r>
                        <a:rPr lang="en-US" sz="1400" dirty="0" err="1"/>
                        <a:t>WAAS</a:t>
                      </a:r>
                      <a:r>
                        <a:rPr lang="en-US" sz="1400" dirty="0"/>
                        <a:t> Measured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dirty="0" smtClean="0"/>
                        <a:t>2.9 ft </a:t>
                      </a:r>
                      <a:r>
                        <a:rPr lang="en-US" sz="1400" dirty="0"/>
                        <a:t>/ </a:t>
                      </a:r>
                      <a:r>
                        <a:rPr lang="en-US" sz="1400" dirty="0" smtClean="0"/>
                        <a:t>4.3 ft</a:t>
                      </a:r>
                      <a:endParaRPr lang="en-US" sz="1400"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dirty="0"/>
                        <a:t>The actual measured accuracy of the system (excluding receiver errors), based on the </a:t>
                      </a:r>
                      <a:r>
                        <a:rPr lang="en-US" sz="1400" dirty="0" err="1"/>
                        <a:t>NSTB's</a:t>
                      </a:r>
                      <a:r>
                        <a:rPr lang="en-US" sz="1400" dirty="0"/>
                        <a:t> findings.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4" name="TextBox 3"/>
          <p:cNvSpPr txBox="1"/>
          <p:nvPr/>
        </p:nvSpPr>
        <p:spPr>
          <a:xfrm>
            <a:off x="1082566" y="336331"/>
            <a:ext cx="3415862" cy="369332"/>
          </a:xfrm>
          <a:prstGeom prst="rect">
            <a:avLst/>
          </a:prstGeom>
          <a:noFill/>
        </p:spPr>
        <p:txBody>
          <a:bodyPr wrap="square" rtlCol="0">
            <a:spAutoFit/>
          </a:bodyPr>
          <a:lstStyle/>
          <a:p>
            <a:pPr algn="ctr"/>
            <a:r>
              <a:rPr lang="en-US" dirty="0" smtClean="0"/>
              <a:t>GARMIN GPS 78 Spec sheet</a:t>
            </a:r>
            <a:endParaRPr lang="en-US" dirty="0"/>
          </a:p>
        </p:txBody>
      </p:sp>
      <p:sp>
        <p:nvSpPr>
          <p:cNvPr id="5" name="TextBox 4"/>
          <p:cNvSpPr txBox="1"/>
          <p:nvPr/>
        </p:nvSpPr>
        <p:spPr>
          <a:xfrm>
            <a:off x="6253655" y="199696"/>
            <a:ext cx="4834759" cy="646331"/>
          </a:xfrm>
          <a:prstGeom prst="rect">
            <a:avLst/>
          </a:prstGeom>
          <a:noFill/>
        </p:spPr>
        <p:txBody>
          <a:bodyPr wrap="square" rtlCol="0">
            <a:spAutoFit/>
          </a:bodyPr>
          <a:lstStyle/>
          <a:p>
            <a:pPr algn="ctr"/>
            <a:r>
              <a:rPr lang="en-US" dirty="0" err="1" smtClean="0"/>
              <a:t>NSTB's</a:t>
            </a:r>
            <a:r>
              <a:rPr lang="en-US" dirty="0" smtClean="0"/>
              <a:t> actual finding</a:t>
            </a:r>
          </a:p>
          <a:p>
            <a:pPr algn="ctr"/>
            <a:r>
              <a:rPr lang="en-US" dirty="0" smtClean="0"/>
              <a:t>FAA's National Satellite Test Bed</a:t>
            </a:r>
            <a:endParaRPr lang="en-US" dirty="0"/>
          </a:p>
        </p:txBody>
      </p:sp>
      <p:sp>
        <p:nvSpPr>
          <p:cNvPr id="6" name="TextBox 5"/>
          <p:cNvSpPr txBox="1"/>
          <p:nvPr/>
        </p:nvSpPr>
        <p:spPr>
          <a:xfrm>
            <a:off x="2532993" y="5822731"/>
            <a:ext cx="7903779" cy="646331"/>
          </a:xfrm>
          <a:prstGeom prst="rect">
            <a:avLst/>
          </a:prstGeom>
          <a:solidFill>
            <a:srgbClr val="FFFF00"/>
          </a:solidFill>
        </p:spPr>
        <p:txBody>
          <a:bodyPr wrap="square" rtlCol="0">
            <a:spAutoFit/>
          </a:bodyPr>
          <a:lstStyle/>
          <a:p>
            <a:r>
              <a:rPr lang="en-US" b="1" i="1" dirty="0" smtClean="0"/>
              <a:t>We use only use </a:t>
            </a:r>
            <a:r>
              <a:rPr lang="en-US" b="1" i="1" dirty="0" err="1" smtClean="0"/>
              <a:t>WAAS</a:t>
            </a:r>
            <a:r>
              <a:rPr lang="en-US" b="1" i="1" dirty="0" smtClean="0"/>
              <a:t> enabled devices because it supports our NS goal of prevention</a:t>
            </a:r>
            <a:r>
              <a:rPr lang="en-US" i="1" dirty="0" smtClean="0"/>
              <a:t>, </a:t>
            </a:r>
            <a:r>
              <a:rPr lang="en-US" b="1" i="1" dirty="0" smtClean="0"/>
              <a:t>accuracy, credibility, professionalism and service to the Coast Guard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726" y="1301313"/>
            <a:ext cx="9762187" cy="5386090"/>
          </a:xfrm>
          <a:prstGeom prst="rect">
            <a:avLst/>
          </a:prstGeom>
          <a:noFill/>
        </p:spPr>
        <p:txBody>
          <a:bodyPr wrap="square" rtlCol="0">
            <a:spAutoFit/>
          </a:bodyPr>
          <a:lstStyle/>
          <a:p>
            <a:r>
              <a:rPr lang="en-US" sz="2000" b="1" dirty="0" err="1" smtClean="0"/>
              <a:t>Navstar</a:t>
            </a:r>
            <a:r>
              <a:rPr lang="en-US" sz="2000" b="1" dirty="0" smtClean="0"/>
              <a:t> GPS </a:t>
            </a:r>
            <a:r>
              <a:rPr lang="en-US" sz="2000" b="1" dirty="0"/>
              <a:t>(U.S.):</a:t>
            </a:r>
            <a:r>
              <a:rPr lang="en-US" sz="2000" dirty="0"/>
              <a:t> 24 + 3 satellites for global coverage; fully operational since 1995; used in billions of devices worldwide</a:t>
            </a:r>
            <a:r>
              <a:rPr lang="en-US" sz="2000" i="1" dirty="0" smtClean="0"/>
              <a:t>. </a:t>
            </a:r>
            <a:r>
              <a:rPr lang="en-US" sz="2000" i="1" dirty="0" err="1" smtClean="0"/>
              <a:t>Navstar</a:t>
            </a:r>
            <a:r>
              <a:rPr lang="en-US" sz="2000" i="1" dirty="0" smtClean="0"/>
              <a:t> = Navigation System Using Timing and Ranging.</a:t>
            </a:r>
            <a:endParaRPr lang="en-US" sz="2000" i="1" dirty="0"/>
          </a:p>
          <a:p>
            <a:endParaRPr lang="en-US" sz="2000" b="1" dirty="0" smtClean="0"/>
          </a:p>
          <a:p>
            <a:r>
              <a:rPr lang="en-US" sz="2000" b="1" dirty="0" smtClean="0"/>
              <a:t>GLONASS </a:t>
            </a:r>
            <a:r>
              <a:rPr lang="en-US" sz="2000" b="1" dirty="0"/>
              <a:t>(Russia):</a:t>
            </a:r>
            <a:r>
              <a:rPr lang="en-US" sz="2000" dirty="0"/>
              <a:t> 24+ satellites for global coverage; fully operational since 2011; in widespread use today to augment GPS coverage</a:t>
            </a:r>
            <a:r>
              <a:rPr lang="en-US" sz="2000" i="1" dirty="0" smtClean="0"/>
              <a:t>. </a:t>
            </a:r>
            <a:r>
              <a:rPr lang="en-US" sz="2000" i="1" dirty="0" err="1" smtClean="0"/>
              <a:t>Glonass</a:t>
            </a:r>
            <a:r>
              <a:rPr lang="en-US" sz="2000" i="1" dirty="0" smtClean="0"/>
              <a:t> = Global Navigation Satellite System.</a:t>
            </a:r>
            <a:endParaRPr lang="en-US" sz="2000" i="1" dirty="0"/>
          </a:p>
          <a:p>
            <a:endParaRPr lang="en-US" sz="2000" b="1" dirty="0" smtClean="0"/>
          </a:p>
          <a:p>
            <a:r>
              <a:rPr lang="en-US" sz="2000" b="1" dirty="0" smtClean="0"/>
              <a:t>BeiDou </a:t>
            </a:r>
            <a:r>
              <a:rPr lang="en-US" sz="2000" b="1" dirty="0"/>
              <a:t>(China):</a:t>
            </a:r>
            <a:r>
              <a:rPr lang="en-US" sz="2000" dirty="0"/>
              <a:t> 35 satellites for global coverage by 2020; regionally operational since 2011.</a:t>
            </a:r>
          </a:p>
          <a:p>
            <a:endParaRPr lang="en-US" sz="2000" b="1" dirty="0" smtClean="0"/>
          </a:p>
          <a:p>
            <a:r>
              <a:rPr lang="en-US" sz="2000" b="1" dirty="0" smtClean="0"/>
              <a:t>Galileo </a:t>
            </a:r>
            <a:r>
              <a:rPr lang="en-US" sz="2000" b="1" dirty="0"/>
              <a:t>(Europe):</a:t>
            </a:r>
            <a:r>
              <a:rPr lang="en-US" sz="2000" dirty="0"/>
              <a:t> 27+ satellites for global coverage by 2019; designed to work with GPS; 6 satellites on-orbit today.</a:t>
            </a:r>
          </a:p>
          <a:p>
            <a:endParaRPr lang="en-US" sz="2000" b="1" dirty="0" smtClean="0"/>
          </a:p>
          <a:p>
            <a:r>
              <a:rPr lang="en-US" sz="2000" b="1" dirty="0" smtClean="0"/>
              <a:t>QZSS </a:t>
            </a:r>
            <a:r>
              <a:rPr lang="en-US" sz="2000" b="1" dirty="0"/>
              <a:t>(Japan):</a:t>
            </a:r>
            <a:r>
              <a:rPr lang="en-US" sz="2000" dirty="0"/>
              <a:t> 4+ satellites for regional coverage by 2018; designed to work with GPS; 1 satellite operational today.</a:t>
            </a:r>
          </a:p>
          <a:p>
            <a:endParaRPr lang="en-US" sz="2000" b="1" dirty="0" smtClean="0"/>
          </a:p>
          <a:p>
            <a:r>
              <a:rPr lang="en-US" sz="2000" b="1" dirty="0" smtClean="0"/>
              <a:t>IRNSS </a:t>
            </a:r>
            <a:r>
              <a:rPr lang="en-US" sz="2000" b="1" dirty="0"/>
              <a:t>(India):</a:t>
            </a:r>
            <a:r>
              <a:rPr lang="en-US" sz="2000" dirty="0"/>
              <a:t> 7 satellites for regional coverage by 2015; 3 satellites operational today.</a:t>
            </a:r>
          </a:p>
          <a:p>
            <a:endParaRPr lang="en-US" sz="2400" dirty="0"/>
          </a:p>
        </p:txBody>
      </p:sp>
      <p:sp>
        <p:nvSpPr>
          <p:cNvPr id="3" name="TextBox 2"/>
          <p:cNvSpPr txBox="1"/>
          <p:nvPr/>
        </p:nvSpPr>
        <p:spPr>
          <a:xfrm>
            <a:off x="463640" y="476520"/>
            <a:ext cx="11728360" cy="769441"/>
          </a:xfrm>
          <a:prstGeom prst="rect">
            <a:avLst/>
          </a:prstGeom>
          <a:noFill/>
        </p:spPr>
        <p:txBody>
          <a:bodyPr wrap="square" rtlCol="0">
            <a:spAutoFit/>
          </a:bodyPr>
          <a:lstStyle/>
          <a:p>
            <a:r>
              <a:rPr lang="en-US" sz="4400" b="1" dirty="0" smtClean="0"/>
              <a:t>Current and Future Satellite Navigation Systems</a:t>
            </a:r>
            <a:endParaRPr lang="en-US" sz="4400" dirty="0"/>
          </a:p>
        </p:txBody>
      </p:sp>
    </p:spTree>
    <p:extLst>
      <p:ext uri="{BB962C8B-B14F-4D97-AF65-F5344CB8AC3E}">
        <p14:creationId xmlns:p14="http://schemas.microsoft.com/office/powerpoint/2010/main" xmlns="" val="2429855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edia.midwayusa.com/productimages/880x660/Primary/144/144294.jpg"/>
          <p:cNvPicPr>
            <a:picLocks noChangeAspect="1" noChangeArrowheads="1"/>
          </p:cNvPicPr>
          <p:nvPr/>
        </p:nvPicPr>
        <p:blipFill>
          <a:blip r:embed="rId2" cstate="print"/>
          <a:srcRect l="37094" t="14845" r="36940" b="10928"/>
          <a:stretch>
            <a:fillRect/>
          </a:stretch>
        </p:blipFill>
        <p:spPr bwMode="auto">
          <a:xfrm>
            <a:off x="4572000" y="152400"/>
            <a:ext cx="3048000" cy="6531428"/>
          </a:xfrm>
          <a:prstGeom prst="rect">
            <a:avLst/>
          </a:prstGeom>
          <a:noFill/>
        </p:spPr>
      </p:pic>
      <p:sp>
        <p:nvSpPr>
          <p:cNvPr id="3" name="TextBox 2"/>
          <p:cNvSpPr txBox="1"/>
          <p:nvPr/>
        </p:nvSpPr>
        <p:spPr>
          <a:xfrm>
            <a:off x="1905000" y="457201"/>
            <a:ext cx="2667000" cy="830997"/>
          </a:xfrm>
          <a:prstGeom prst="rect">
            <a:avLst/>
          </a:prstGeom>
          <a:noFill/>
        </p:spPr>
        <p:txBody>
          <a:bodyPr wrap="square" rtlCol="0">
            <a:spAutoFit/>
          </a:bodyPr>
          <a:lstStyle/>
          <a:p>
            <a:r>
              <a:rPr lang="en-US" sz="4800" dirty="0"/>
              <a:t>Buttons</a:t>
            </a:r>
          </a:p>
        </p:txBody>
      </p:sp>
    </p:spTree>
    <p:extLst>
      <p:ext uri="{BB962C8B-B14F-4D97-AF65-F5344CB8AC3E}">
        <p14:creationId xmlns:p14="http://schemas.microsoft.com/office/powerpoint/2010/main" xmlns="" val="257197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000" t="9778" r="49500" b="47555"/>
          <a:stretch>
            <a:fillRect/>
          </a:stretch>
        </p:blipFill>
        <p:spPr bwMode="auto">
          <a:xfrm>
            <a:off x="3352800" y="304800"/>
            <a:ext cx="5791200" cy="6177280"/>
          </a:xfrm>
          <a:prstGeom prst="rect">
            <a:avLst/>
          </a:prstGeom>
          <a:noFill/>
          <a:ln w="9525">
            <a:noFill/>
            <a:miter lim="800000"/>
            <a:headEnd/>
            <a:tailEnd/>
          </a:ln>
        </p:spPr>
      </p:pic>
    </p:spTree>
    <p:extLst>
      <p:ext uri="{BB962C8B-B14F-4D97-AF65-F5344CB8AC3E}">
        <p14:creationId xmlns:p14="http://schemas.microsoft.com/office/powerpoint/2010/main" xmlns="" val="353670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616</Words>
  <Application>Microsoft Office PowerPoint</Application>
  <PresentationFormat>Custom</PresentationFormat>
  <Paragraphs>80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michaelsquinn</dc:creator>
  <cp:lastModifiedBy>Mike Quinn</cp:lastModifiedBy>
  <cp:revision>96</cp:revision>
  <dcterms:created xsi:type="dcterms:W3CDTF">2015-04-24T23:49:46Z</dcterms:created>
  <dcterms:modified xsi:type="dcterms:W3CDTF">2017-04-18T23:31:14Z</dcterms:modified>
</cp:coreProperties>
</file>