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7" r:id="rId3"/>
    <p:sldId id="257" r:id="rId4"/>
    <p:sldId id="267" r:id="rId5"/>
    <p:sldId id="258" r:id="rId6"/>
    <p:sldId id="259" r:id="rId7"/>
    <p:sldId id="274" r:id="rId8"/>
    <p:sldId id="260" r:id="rId9"/>
    <p:sldId id="270" r:id="rId10"/>
    <p:sldId id="273" r:id="rId11"/>
    <p:sldId id="261" r:id="rId12"/>
    <p:sldId id="264" r:id="rId13"/>
    <p:sldId id="275" r:id="rId14"/>
    <p:sldId id="276" r:id="rId15"/>
    <p:sldId id="265" r:id="rId16"/>
    <p:sldId id="269" r:id="rId17"/>
    <p:sldId id="262" r:id="rId18"/>
    <p:sldId id="271" r:id="rId19"/>
    <p:sldId id="268" r:id="rId20"/>
    <p:sldId id="263" r:id="rId21"/>
    <p:sldId id="272"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000099"/>
    <a:srgbClr val="00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314" autoAdjust="0"/>
  </p:normalViewPr>
  <p:slideViewPr>
    <p:cSldViewPr>
      <p:cViewPr>
        <p:scale>
          <a:sx n="40" d="100"/>
          <a:sy n="40" d="100"/>
        </p:scale>
        <p:origin x="-2026"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E69F2-9294-44F1-95A6-E4944DBA58FF}" type="datetimeFigureOut">
              <a:rPr lang="en-US" smtClean="0"/>
              <a:t>5/24/2013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52715-4FD5-4935-957A-AC661C4841C0}" type="slidenum">
              <a:rPr lang="en-US" smtClean="0"/>
              <a:t>‹#›</a:t>
            </a:fld>
            <a:endParaRPr lang="en-US"/>
          </a:p>
        </p:txBody>
      </p:sp>
    </p:spTree>
    <p:extLst>
      <p:ext uri="{BB962C8B-B14F-4D97-AF65-F5344CB8AC3E}">
        <p14:creationId xmlns:p14="http://schemas.microsoft.com/office/powerpoint/2010/main" val="301728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Reporting a private aid as watching properly is often</a:t>
            </a:r>
            <a:r>
              <a:rPr lang="en-US" baseline="0" dirty="0" smtClean="0"/>
              <a:t> a large stretch of faith.  </a:t>
            </a:r>
          </a:p>
          <a:p>
            <a:endParaRPr lang="en-US" baseline="0" dirty="0" smtClean="0"/>
          </a:p>
          <a:p>
            <a:r>
              <a:rPr lang="en-US" baseline="0" dirty="0" smtClean="0"/>
              <a:t>You have to be very sure before you answer Yes to this question on the 7054 AV Verification Report.  </a:t>
            </a:r>
          </a:p>
          <a:p>
            <a:endParaRPr lang="en-US" baseline="0" dirty="0" smtClean="0"/>
          </a:p>
          <a:p>
            <a:r>
              <a:rPr lang="en-US" baseline="0" dirty="0" smtClean="0"/>
              <a:t>Pay close attention to this presentation for it may save you some </a:t>
            </a:r>
            <a:r>
              <a:rPr lang="en-US" baseline="0" dirty="0" err="1" smtClean="0"/>
              <a:t>embarassment</a:t>
            </a:r>
            <a:r>
              <a:rPr lang="en-US" baseline="0" dirty="0" smtClean="0"/>
              <a:t> in the future.</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1</a:t>
            </a:fld>
            <a:endParaRPr lang="en-US"/>
          </a:p>
        </p:txBody>
      </p:sp>
    </p:spTree>
    <p:extLst>
      <p:ext uri="{BB962C8B-B14F-4D97-AF65-F5344CB8AC3E}">
        <p14:creationId xmlns:p14="http://schemas.microsoft.com/office/powerpoint/2010/main" val="3006806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explained on a previous slide, the off station</a:t>
            </a:r>
            <a:r>
              <a:rPr lang="en-US" baseline="0" dirty="0" smtClean="0"/>
              <a:t> criteria are as follows:</a:t>
            </a:r>
          </a:p>
          <a:p>
            <a:endParaRPr lang="en-US" baseline="0" dirty="0" smtClean="0"/>
          </a:p>
          <a:p>
            <a:r>
              <a:rPr lang="en-US" baseline="0" dirty="0" smtClean="0"/>
              <a:t>	For Lateral Aids – position must be observed within a 50 foot watch circle from the permitted position of the aid.</a:t>
            </a:r>
          </a:p>
          <a:p>
            <a:endParaRPr lang="en-US" baseline="0" dirty="0" smtClean="0"/>
          </a:p>
          <a:p>
            <a:r>
              <a:rPr lang="en-US" baseline="0" dirty="0" smtClean="0"/>
              <a:t>	For Fixed Aids – position must be observed within a 25 foot watch circle from the permitted position of the aid.</a:t>
            </a:r>
          </a:p>
          <a:p>
            <a:endParaRPr lang="en-US" baseline="0" dirty="0" smtClean="0"/>
          </a:p>
          <a:p>
            <a:r>
              <a:rPr lang="en-US" baseline="0" dirty="0" smtClean="0"/>
              <a:t>	For Floating Regulatory aids – position must be observed within a 300 foot watch circle from the permitted position of the aid.</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10</a:t>
            </a:fld>
            <a:endParaRPr lang="en-US"/>
          </a:p>
        </p:txBody>
      </p:sp>
    </p:spTree>
    <p:extLst>
      <p:ext uri="{BB962C8B-B14F-4D97-AF65-F5344CB8AC3E}">
        <p14:creationId xmlns:p14="http://schemas.microsoft.com/office/powerpoint/2010/main" val="4191109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observing a lateral aid, you are certifying that the aid conforms</a:t>
            </a:r>
            <a:r>
              <a:rPr lang="en-US" baseline="0" dirty="0" smtClean="0"/>
              <a:t> to the IALA-A B Aid to Navigation System.</a:t>
            </a:r>
          </a:p>
          <a:p>
            <a:endParaRPr lang="en-US" baseline="0" dirty="0" smtClean="0"/>
          </a:p>
          <a:p>
            <a:r>
              <a:rPr lang="en-US" baseline="0" dirty="0" smtClean="0"/>
              <a:t>Items such as aid color, numbering or lettering, color of numbers and letters, aid shape, the retro-reflective material and if lighted, the light color and the flashing characteristics for the type of aid.</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11</a:t>
            </a:fld>
            <a:endParaRPr lang="en-US"/>
          </a:p>
        </p:txBody>
      </p:sp>
    </p:spTree>
    <p:extLst>
      <p:ext uri="{BB962C8B-B14F-4D97-AF65-F5344CB8AC3E}">
        <p14:creationId xmlns:p14="http://schemas.microsoft.com/office/powerpoint/2010/main" val="2292224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need to plot your observed fix for each</a:t>
            </a:r>
            <a:r>
              <a:rPr lang="en-US" baseline="0" dirty="0" smtClean="0"/>
              <a:t> lateral aid and verify that the aid is within the Off Station criteria using the Vertical and Horizontal Error Calculator in order to verify that the lateral aid is either on or off station.</a:t>
            </a:r>
          </a:p>
          <a:p>
            <a:endParaRPr lang="en-US" baseline="0" dirty="0" smtClean="0"/>
          </a:p>
          <a:p>
            <a:r>
              <a:rPr lang="en-US" baseline="0" dirty="0" smtClean="0"/>
              <a:t>It is not necessary to perform this verification for Regulatory buoys.</a:t>
            </a:r>
          </a:p>
          <a:p>
            <a:endParaRPr lang="en-US" baseline="0" dirty="0" smtClean="0"/>
          </a:p>
          <a:p>
            <a:r>
              <a:rPr lang="en-US" baseline="0" dirty="0" smtClean="0"/>
              <a:t>When a lateral aid is reported off station, your report may initiate a LNM to correct its position in the Light List and the NOAA Chart.  </a:t>
            </a:r>
          </a:p>
          <a:p>
            <a:endParaRPr lang="en-US" baseline="0" dirty="0" smtClean="0"/>
          </a:p>
          <a:p>
            <a:r>
              <a:rPr lang="en-US" baseline="0" dirty="0" smtClean="0"/>
              <a:t>Not all private aids are listed in the Light List and is charted by NOAA.</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12</a:t>
            </a:fld>
            <a:endParaRPr lang="en-US"/>
          </a:p>
        </p:txBody>
      </p:sp>
    </p:spTree>
    <p:extLst>
      <p:ext uri="{BB962C8B-B14F-4D97-AF65-F5344CB8AC3E}">
        <p14:creationId xmlns:p14="http://schemas.microsoft.com/office/powerpoint/2010/main" val="2615867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chartlet indicates the proper attitude of the copy used for an aid</a:t>
            </a:r>
            <a:r>
              <a:rPr lang="en-US" dirty="0" smtClean="0"/>
              <a:t>. It can be either vertical or slanted.</a:t>
            </a:r>
            <a:endParaRPr lang="en-US" dirty="0" smtClean="0"/>
          </a:p>
          <a:p>
            <a:endParaRPr lang="en-US" dirty="0" smtClean="0"/>
          </a:p>
          <a:p>
            <a:r>
              <a:rPr lang="en-US" dirty="0" smtClean="0"/>
              <a:t>Fixed </a:t>
            </a:r>
            <a:r>
              <a:rPr lang="en-US" dirty="0" smtClean="0"/>
              <a:t>aids </a:t>
            </a:r>
            <a:r>
              <a:rPr lang="en-US" dirty="0" smtClean="0"/>
              <a:t>have vertical lettering to indicate that the aid is fixed.</a:t>
            </a:r>
          </a:p>
          <a:p>
            <a:endParaRPr lang="en-US" dirty="0" smtClean="0"/>
          </a:p>
          <a:p>
            <a:r>
              <a:rPr lang="en-US" dirty="0" smtClean="0"/>
              <a:t>Floating </a:t>
            </a:r>
            <a:r>
              <a:rPr lang="en-US" dirty="0" smtClean="0"/>
              <a:t>aids </a:t>
            </a:r>
            <a:r>
              <a:rPr lang="en-US" dirty="0" smtClean="0"/>
              <a:t>have slanted </a:t>
            </a:r>
            <a:r>
              <a:rPr lang="en-US" dirty="0" smtClean="0"/>
              <a:t>lettering </a:t>
            </a:r>
            <a:r>
              <a:rPr lang="en-US" dirty="0" smtClean="0"/>
              <a:t>to show that </a:t>
            </a:r>
            <a:r>
              <a:rPr lang="en-US" dirty="0" smtClean="0"/>
              <a:t>the </a:t>
            </a:r>
            <a:r>
              <a:rPr lang="en-US" dirty="0" smtClean="0"/>
              <a:t>aid is floating</a:t>
            </a:r>
            <a:r>
              <a:rPr lang="en-US" dirty="0" smtClean="0"/>
              <a:t>.</a:t>
            </a:r>
          </a:p>
          <a:p>
            <a:endParaRPr lang="en-US" dirty="0" smtClean="0"/>
          </a:p>
          <a:p>
            <a:r>
              <a:rPr lang="en-US" dirty="0" smtClean="0"/>
              <a:t>There are examples of both these conditions shown on the slide.</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13</a:t>
            </a:fld>
            <a:endParaRPr lang="en-US"/>
          </a:p>
        </p:txBody>
      </p:sp>
    </p:spTree>
    <p:extLst>
      <p:ext uri="{BB962C8B-B14F-4D97-AF65-F5344CB8AC3E}">
        <p14:creationId xmlns:p14="http://schemas.microsoft.com/office/powerpoint/2010/main" val="378353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to Open/CPN charts can be found on the www.uscgaan.com web site.</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14</a:t>
            </a:fld>
            <a:endParaRPr lang="en-US"/>
          </a:p>
        </p:txBody>
      </p:sp>
    </p:spTree>
    <p:extLst>
      <p:ext uri="{BB962C8B-B14F-4D97-AF65-F5344CB8AC3E}">
        <p14:creationId xmlns:p14="http://schemas.microsoft.com/office/powerpoint/2010/main" val="129213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Vertical and Horizontal Error</a:t>
            </a:r>
            <a:r>
              <a:rPr lang="en-US" baseline="0" dirty="0" smtClean="0"/>
              <a:t> calculator to determine the number of feet that your observed Latitude and Longitude is off from the PATON’s permitted Latitude and Longitude. This tool also indicates the True direction from the PATON’s permitted position to your observed position</a:t>
            </a:r>
            <a:r>
              <a:rPr lang="en-US" baseline="0" dirty="0" smtClean="0"/>
              <a:t>.</a:t>
            </a:r>
            <a:endParaRPr lang="en-US" baseline="0" dirty="0" smtClean="0"/>
          </a:p>
          <a:p>
            <a:endParaRPr lang="en-US" baseline="0" dirty="0" smtClean="0"/>
          </a:p>
          <a:p>
            <a:r>
              <a:rPr lang="en-US" baseline="0" dirty="0" smtClean="0"/>
              <a:t>Using this tool makes your Off Station report more credible.</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15</a:t>
            </a:fld>
            <a:endParaRPr lang="en-US"/>
          </a:p>
        </p:txBody>
      </p:sp>
    </p:spTree>
    <p:extLst>
      <p:ext uri="{BB962C8B-B14F-4D97-AF65-F5344CB8AC3E}">
        <p14:creationId xmlns:p14="http://schemas.microsoft.com/office/powerpoint/2010/main" val="136037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the distance that a regulatory aid is off from it permitted position.</a:t>
            </a:r>
          </a:p>
          <a:p>
            <a:endParaRPr lang="en-US" dirty="0" smtClean="0"/>
          </a:p>
          <a:p>
            <a:r>
              <a:rPr lang="en-US" dirty="0" smtClean="0"/>
              <a:t>Since the regulatory</a:t>
            </a:r>
            <a:r>
              <a:rPr lang="en-US" baseline="0" dirty="0" smtClean="0"/>
              <a:t> buoy’s position is off more that 300 feet, it would be reported as off station. Report this details in the “AV Observation” filed on your 7054 AV Verification Report.</a:t>
            </a:r>
          </a:p>
          <a:p>
            <a:endParaRPr lang="en-US" baseline="0" dirty="0" smtClean="0"/>
          </a:p>
          <a:p>
            <a:r>
              <a:rPr lang="en-US" baseline="0" dirty="0" smtClean="0"/>
              <a:t>Note that regulatory buoys are generally not listed in the Light List nor are they charted.  However, many exclusion aids surrounding military installations, power stations and airports are charted and listed in the Light List.</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16</a:t>
            </a:fld>
            <a:endParaRPr lang="en-US"/>
          </a:p>
        </p:txBody>
      </p:sp>
    </p:spTree>
    <p:extLst>
      <p:ext uri="{BB962C8B-B14F-4D97-AF65-F5344CB8AC3E}">
        <p14:creationId xmlns:p14="http://schemas.microsoft.com/office/powerpoint/2010/main" val="4190795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Regulatory</a:t>
            </a:r>
            <a:r>
              <a:rPr lang="en-US" baseline="0" dirty="0" smtClean="0"/>
              <a:t> aids should be white cans or square </a:t>
            </a:r>
            <a:r>
              <a:rPr lang="en-US" baseline="0" dirty="0" err="1" smtClean="0"/>
              <a:t>daymarks</a:t>
            </a:r>
            <a:r>
              <a:rPr lang="en-US" baseline="0" dirty="0" smtClean="0"/>
              <a:t> with two orange bands with a black symbol and black lettering.</a:t>
            </a:r>
          </a:p>
          <a:p>
            <a:endParaRPr lang="en-US" baseline="0" dirty="0" smtClean="0"/>
          </a:p>
          <a:p>
            <a:r>
              <a:rPr lang="en-US" baseline="0" dirty="0" smtClean="0"/>
              <a:t>The next slide shows example of these aids.</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17</a:t>
            </a:fld>
            <a:endParaRPr lang="en-US"/>
          </a:p>
        </p:txBody>
      </p:sp>
    </p:spTree>
    <p:extLst>
      <p:ext uri="{BB962C8B-B14F-4D97-AF65-F5344CB8AC3E}">
        <p14:creationId xmlns:p14="http://schemas.microsoft.com/office/powerpoint/2010/main" val="3570146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four examples of Regulatory buoys.</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18</a:t>
            </a:fld>
            <a:endParaRPr lang="en-US"/>
          </a:p>
        </p:txBody>
      </p:sp>
    </p:spTree>
    <p:extLst>
      <p:ext uri="{BB962C8B-B14F-4D97-AF65-F5344CB8AC3E}">
        <p14:creationId xmlns:p14="http://schemas.microsoft.com/office/powerpoint/2010/main" val="140195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Regulatory aids are not used for navigational purposes.</a:t>
            </a:r>
          </a:p>
          <a:p>
            <a:endParaRPr lang="en-US" dirty="0" smtClean="0"/>
          </a:p>
          <a:p>
            <a:r>
              <a:rPr lang="en-US" dirty="0" smtClean="0"/>
              <a:t>They reflect local ordinances and laws enacted by local municipalities.</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19</a:t>
            </a:fld>
            <a:endParaRPr lang="en-US"/>
          </a:p>
        </p:txBody>
      </p:sp>
    </p:spTree>
    <p:extLst>
      <p:ext uri="{BB962C8B-B14F-4D97-AF65-F5344CB8AC3E}">
        <p14:creationId xmlns:p14="http://schemas.microsoft.com/office/powerpoint/2010/main" val="334629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summary of the specific meaning</a:t>
            </a:r>
            <a:r>
              <a:rPr lang="en-US" baseline="0" dirty="0" smtClean="0"/>
              <a:t> of this question.</a:t>
            </a:r>
          </a:p>
          <a:p>
            <a:endParaRPr lang="en-US" baseline="0" dirty="0" smtClean="0"/>
          </a:p>
          <a:p>
            <a:r>
              <a:rPr lang="en-US" baseline="0" dirty="0" smtClean="0"/>
              <a:t>Basically, you are telling the CG ANT and the Owner that everything is perfect about the private aids that you just observed and reported.  </a:t>
            </a:r>
          </a:p>
          <a:p>
            <a:endParaRPr lang="en-US" baseline="0" dirty="0" smtClean="0"/>
          </a:p>
          <a:p>
            <a:r>
              <a:rPr lang="en-US" baseline="0" dirty="0" smtClean="0"/>
              <a:t>The following training slides will explain the assumptions that the readers of your report believe that you are reporting.</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2</a:t>
            </a:fld>
            <a:endParaRPr lang="en-US"/>
          </a:p>
        </p:txBody>
      </p:sp>
    </p:spTree>
    <p:extLst>
      <p:ext uri="{BB962C8B-B14F-4D97-AF65-F5344CB8AC3E}">
        <p14:creationId xmlns:p14="http://schemas.microsoft.com/office/powerpoint/2010/main" val="249156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an aid is used for a special purpose, they should be yellow with</a:t>
            </a:r>
            <a:r>
              <a:rPr lang="en-US" baseline="0" dirty="0" smtClean="0"/>
              <a:t> black lettering.</a:t>
            </a:r>
          </a:p>
          <a:p>
            <a:endParaRPr lang="en-US" baseline="0" dirty="0" smtClean="0"/>
          </a:p>
          <a:p>
            <a:r>
              <a:rPr lang="en-US" baseline="0" dirty="0" smtClean="0"/>
              <a:t>These aids mark mooring areas, mark race courses, mark data collection buoys and </a:t>
            </a:r>
            <a:r>
              <a:rPr lang="en-US" baseline="0" dirty="0" err="1" smtClean="0"/>
              <a:t>aquacultural</a:t>
            </a:r>
            <a:r>
              <a:rPr lang="en-US" baseline="0" dirty="0" smtClean="0"/>
              <a:t> facilities.</a:t>
            </a:r>
          </a:p>
          <a:p>
            <a:endParaRPr lang="en-US" baseline="0" dirty="0" smtClean="0"/>
          </a:p>
          <a:p>
            <a:r>
              <a:rPr lang="en-US" baseline="0" dirty="0" smtClean="0"/>
              <a:t>The leased area of an </a:t>
            </a:r>
            <a:r>
              <a:rPr lang="en-US" baseline="0" dirty="0" err="1" smtClean="0"/>
              <a:t>aquacultural</a:t>
            </a:r>
            <a:r>
              <a:rPr lang="en-US" baseline="0" dirty="0" smtClean="0"/>
              <a:t> facility should be marked by four yellow cans with black lettering.</a:t>
            </a:r>
          </a:p>
          <a:p>
            <a:endParaRPr lang="en-US" baseline="0" dirty="0" smtClean="0"/>
          </a:p>
          <a:p>
            <a:r>
              <a:rPr lang="en-US" baseline="0" dirty="0" smtClean="0"/>
              <a:t>If the facility abuts a navigable channel, the aids </a:t>
            </a:r>
            <a:r>
              <a:rPr lang="en-US" baseline="0" dirty="0" err="1" smtClean="0"/>
              <a:t>ajacent</a:t>
            </a:r>
            <a:r>
              <a:rPr lang="en-US" baseline="0" dirty="0" smtClean="0"/>
              <a:t> to the channel should be lighted.</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20</a:t>
            </a:fld>
            <a:endParaRPr lang="en-US"/>
          </a:p>
        </p:txBody>
      </p:sp>
    </p:spTree>
    <p:extLst>
      <p:ext uri="{BB962C8B-B14F-4D97-AF65-F5344CB8AC3E}">
        <p14:creationId xmlns:p14="http://schemas.microsoft.com/office/powerpoint/2010/main" val="3345679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typical aids used for special purposes.</a:t>
            </a:r>
          </a:p>
          <a:p>
            <a:endParaRPr lang="en-US" dirty="0" smtClean="0"/>
          </a:p>
          <a:p>
            <a:r>
              <a:rPr lang="en-US" dirty="0" smtClean="0"/>
              <a:t>When lighted, they</a:t>
            </a:r>
            <a:r>
              <a:rPr lang="en-US" baseline="0" dirty="0" smtClean="0"/>
              <a:t> should show yellow or amber lights.</a:t>
            </a:r>
          </a:p>
          <a:p>
            <a:endParaRPr lang="en-US" baseline="0" dirty="0" smtClean="0"/>
          </a:p>
          <a:p>
            <a:r>
              <a:rPr lang="en-US" baseline="0" dirty="0" smtClean="0"/>
              <a:t>Note that the charted symbol is a white diamond.</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21</a:t>
            </a:fld>
            <a:endParaRPr lang="en-US"/>
          </a:p>
        </p:txBody>
      </p:sp>
    </p:spTree>
    <p:extLst>
      <p:ext uri="{BB962C8B-B14F-4D97-AF65-F5344CB8AC3E}">
        <p14:creationId xmlns:p14="http://schemas.microsoft.com/office/powerpoint/2010/main" val="3034176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not sure of the problem that you are observing, call you ADSO or the DSO for assistance before you guess and report it.</a:t>
            </a:r>
          </a:p>
          <a:p>
            <a:endParaRPr lang="en-US" dirty="0" smtClean="0"/>
          </a:p>
          <a:p>
            <a:r>
              <a:rPr lang="en-US" dirty="0" smtClean="0"/>
              <a:t>Remember, that you reports are going directly to the Coast Guard and the owner this year and you want to right.</a:t>
            </a:r>
          </a:p>
          <a:p>
            <a:endParaRPr lang="en-US" dirty="0" smtClean="0"/>
          </a:p>
          <a:p>
            <a:r>
              <a:rPr lang="en-US" dirty="0" smtClean="0"/>
              <a:t>Your reports receive Coast Guard visibility.  Protect your credibility.</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22</a:t>
            </a:fld>
            <a:endParaRPr lang="en-US"/>
          </a:p>
        </p:txBody>
      </p:sp>
    </p:spTree>
    <p:extLst>
      <p:ext uri="{BB962C8B-B14F-4D97-AF65-F5344CB8AC3E}">
        <p14:creationId xmlns:p14="http://schemas.microsoft.com/office/powerpoint/2010/main" val="20873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you are reporting that there are no specification</a:t>
            </a:r>
            <a:r>
              <a:rPr lang="en-US" baseline="0" dirty="0" smtClean="0"/>
              <a:t> errors in the PATONs permit.  </a:t>
            </a:r>
          </a:p>
          <a:p>
            <a:endParaRPr lang="en-US" baseline="0" dirty="0" smtClean="0"/>
          </a:p>
          <a:p>
            <a:r>
              <a:rPr lang="en-US" baseline="0" dirty="0" smtClean="0"/>
              <a:t>The latest specifications appear at the left hand side of the 7054 AV Verification Report until the column heading of “Permitted</a:t>
            </a:r>
            <a:r>
              <a:rPr lang="en-US" baseline="0" dirty="0" smtClean="0"/>
              <a:t>.” The is the primary source of correct information for a PATON.  The observation of the aid, the Light List and the abbreviation and symbols and the Latitude and Longitude as charted must match the PATON’s permit.</a:t>
            </a:r>
            <a:endParaRPr lang="en-US" baseline="0" dirty="0" smtClean="0"/>
          </a:p>
          <a:p>
            <a:endParaRPr lang="en-US" baseline="0" dirty="0" smtClean="0"/>
          </a:p>
          <a:p>
            <a:r>
              <a:rPr lang="en-US" baseline="0" dirty="0" smtClean="0"/>
              <a:t>When there is an observed difference, you have documentation errors to report.</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3</a:t>
            </a:fld>
            <a:endParaRPr lang="en-US"/>
          </a:p>
        </p:txBody>
      </p:sp>
    </p:spTree>
    <p:extLst>
      <p:ext uri="{BB962C8B-B14F-4D97-AF65-F5344CB8AC3E}">
        <p14:creationId xmlns:p14="http://schemas.microsoft.com/office/powerpoint/2010/main" val="25840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 you where to find the latest specifications for a PATON.</a:t>
            </a:r>
          </a:p>
          <a:p>
            <a:endParaRPr lang="en-US" baseline="0" dirty="0" smtClean="0"/>
          </a:p>
          <a:p>
            <a:r>
              <a:rPr lang="en-US" baseline="0" dirty="0" smtClean="0"/>
              <a:t>This is an on-line system so you are viewing what actually exists in the PATON’s record when you accessed the PATON.</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4</a:t>
            </a:fld>
            <a:endParaRPr lang="en-US"/>
          </a:p>
        </p:txBody>
      </p:sp>
    </p:spTree>
    <p:extLst>
      <p:ext uri="{BB962C8B-B14F-4D97-AF65-F5344CB8AC3E}">
        <p14:creationId xmlns:p14="http://schemas.microsoft.com/office/powerpoint/2010/main" val="148372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are certifying that you observed no physical discrepancies on the PATON based on the specifications showing in the PATON’s record.</a:t>
            </a:r>
          </a:p>
          <a:p>
            <a:endParaRPr lang="en-US" baseline="0" dirty="0" smtClean="0"/>
          </a:p>
          <a:p>
            <a:r>
              <a:rPr lang="en-US" baseline="0" dirty="0" smtClean="0"/>
              <a:t>All of the numbers or letters on the aid are correct.</a:t>
            </a:r>
          </a:p>
          <a:p>
            <a:endParaRPr lang="en-US" baseline="0" dirty="0" smtClean="0"/>
          </a:p>
          <a:p>
            <a:r>
              <a:rPr lang="en-US" baseline="0" dirty="0" smtClean="0"/>
              <a:t>The shape of the aid is correct.</a:t>
            </a:r>
          </a:p>
          <a:p>
            <a:endParaRPr lang="en-US" baseline="0" dirty="0" smtClean="0"/>
          </a:p>
          <a:p>
            <a:r>
              <a:rPr lang="en-US" baseline="0" dirty="0" smtClean="0"/>
              <a:t>If lighted, the light color is </a:t>
            </a:r>
            <a:r>
              <a:rPr lang="en-US" baseline="0" dirty="0" smtClean="0"/>
              <a:t>correct</a:t>
            </a:r>
            <a:endParaRPr lang="en-US" baseline="0" dirty="0" smtClean="0"/>
          </a:p>
          <a:p>
            <a:r>
              <a:rPr lang="en-US" baseline="0" dirty="0" smtClean="0"/>
              <a:t>If lighted, the light is operating to its specified characteristics and </a:t>
            </a:r>
            <a:r>
              <a:rPr lang="en-US" baseline="0" dirty="0" smtClean="0"/>
              <a:t>period.</a:t>
            </a:r>
            <a:endParaRPr lang="en-US" baseline="0" dirty="0" smtClean="0"/>
          </a:p>
          <a:p>
            <a:endParaRPr lang="en-US" baseline="0" dirty="0" smtClean="0"/>
          </a:p>
          <a:p>
            <a:r>
              <a:rPr lang="en-US" baseline="0" dirty="0" smtClean="0"/>
              <a:t>Also, the aid is not off station.  It is within the “Off Station” criteria for its type.</a:t>
            </a:r>
          </a:p>
          <a:p>
            <a:r>
              <a:rPr lang="en-US" baseline="0" dirty="0" smtClean="0"/>
              <a:t>	Fixed aids are within 25 feet of its permitted position.</a:t>
            </a:r>
          </a:p>
          <a:p>
            <a:r>
              <a:rPr lang="en-US" baseline="0" dirty="0" smtClean="0"/>
              <a:t>	Lateral floating aids are within 50 feet of its permitted position.</a:t>
            </a:r>
          </a:p>
          <a:p>
            <a:r>
              <a:rPr lang="en-US" baseline="0" dirty="0" smtClean="0"/>
              <a:t>	Floating Regulatory buoys are within 300 feet of its permitted position.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5</a:t>
            </a:fld>
            <a:endParaRPr lang="en-US"/>
          </a:p>
        </p:txBody>
      </p:sp>
    </p:spTree>
    <p:extLst>
      <p:ext uri="{BB962C8B-B14F-4D97-AF65-F5344CB8AC3E}">
        <p14:creationId xmlns:p14="http://schemas.microsoft.com/office/powerpoint/2010/main" val="33379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private aids that are listed in the Light List, you are certifying that</a:t>
            </a:r>
            <a:r>
              <a:rPr lang="en-US" baseline="0" dirty="0" smtClean="0"/>
              <a:t> the information shown in the Light List matches the PATON’s permitted specifications.</a:t>
            </a:r>
          </a:p>
          <a:p>
            <a:endParaRPr lang="en-US" baseline="0" dirty="0" smtClean="0"/>
          </a:p>
          <a:p>
            <a:r>
              <a:rPr lang="en-US" baseline="0" dirty="0" smtClean="0"/>
              <a:t>The correct source of data for a private aid is its permitted specification.  Match the Light List data to the PATON’s permitted specifications.</a:t>
            </a:r>
          </a:p>
          <a:p>
            <a:endParaRPr lang="en-US" baseline="0" dirty="0" smtClean="0"/>
          </a:p>
          <a:p>
            <a:r>
              <a:rPr lang="en-US" baseline="0" dirty="0" smtClean="0"/>
              <a:t>If the PATON has a LLNR – Light List Number, there is a possibility that it is listed in the Light List.  </a:t>
            </a:r>
            <a:r>
              <a:rPr lang="en-US" baseline="0" dirty="0" smtClean="0"/>
              <a:t>However, all </a:t>
            </a:r>
            <a:r>
              <a:rPr lang="en-US" baseline="0" dirty="0" smtClean="0"/>
              <a:t>private aids are not listed in the Light </a:t>
            </a:r>
            <a:r>
              <a:rPr lang="en-US" baseline="0" dirty="0" smtClean="0"/>
              <a:t>List.</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6</a:t>
            </a:fld>
            <a:endParaRPr lang="en-US"/>
          </a:p>
        </p:txBody>
      </p:sp>
    </p:spTree>
    <p:extLst>
      <p:ext uri="{BB962C8B-B14F-4D97-AF65-F5344CB8AC3E}">
        <p14:creationId xmlns:p14="http://schemas.microsoft.com/office/powerpoint/2010/main" val="260117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use the Corrected Light List that can be accessed on www.uscgaan.com.</a:t>
            </a:r>
            <a:r>
              <a:rPr lang="en-US" baseline="0" dirty="0" smtClean="0"/>
              <a:t>  This document is continuously corrected as LNM Local Notice to Mariners are published.</a:t>
            </a:r>
          </a:p>
          <a:p>
            <a:endParaRPr lang="en-US" baseline="0" dirty="0" smtClean="0"/>
          </a:p>
          <a:p>
            <a:r>
              <a:rPr lang="en-US" baseline="0" dirty="0" smtClean="0"/>
              <a:t>The last LNM that correct the version that you are viewing shows at the top of every page.</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7</a:t>
            </a:fld>
            <a:endParaRPr lang="en-US"/>
          </a:p>
        </p:txBody>
      </p:sp>
    </p:spTree>
    <p:extLst>
      <p:ext uri="{BB962C8B-B14F-4D97-AF65-F5344CB8AC3E}">
        <p14:creationId xmlns:p14="http://schemas.microsoft.com/office/powerpoint/2010/main" val="2046485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Private</a:t>
            </a:r>
            <a:r>
              <a:rPr lang="en-US" baseline="0" dirty="0" smtClean="0"/>
              <a:t> Aids that have a LLNR – Light List Numbers may also be charted on a NOAA Chart.</a:t>
            </a:r>
          </a:p>
          <a:p>
            <a:endParaRPr lang="en-US" baseline="0" dirty="0" smtClean="0"/>
          </a:p>
          <a:p>
            <a:r>
              <a:rPr lang="en-US" baseline="0" dirty="0" smtClean="0"/>
              <a:t>If so, you are certifying that the symbols and abbreviations on the NOAA Chart are correct and correspond to the entry in the Light List, and, most important, match the PATON’s permitted specifications.</a:t>
            </a:r>
          </a:p>
          <a:p>
            <a:endParaRPr lang="en-US" baseline="0" dirty="0" smtClean="0"/>
          </a:p>
          <a:p>
            <a:r>
              <a:rPr lang="en-US" baseline="0" dirty="0" smtClean="0"/>
              <a:t>Open/CPN Charts are available on the Navigation Systems Web Site.  These charts are updated twice a month.</a:t>
            </a:r>
          </a:p>
          <a:p>
            <a:endParaRPr lang="en-US" baseline="0" dirty="0" smtClean="0"/>
          </a:p>
          <a:p>
            <a:r>
              <a:rPr lang="en-US" baseline="0" dirty="0" smtClean="0"/>
              <a:t>In order to insure the Coast Guard that your report is correct, you have to be using these documents to check each Private Aid.</a:t>
            </a:r>
          </a:p>
          <a:p>
            <a:endParaRPr lang="en-US" baseline="0" dirty="0" smtClean="0"/>
          </a:p>
          <a:p>
            <a:r>
              <a:rPr lang="en-US" baseline="0" dirty="0" smtClean="0"/>
              <a:t>Note that it is always more efficient to check the Light List and the Chart prior to your patrol.</a:t>
            </a:r>
          </a:p>
          <a:p>
            <a:endParaRPr lang="en-US" baseline="0" dirty="0" smtClean="0"/>
          </a:p>
          <a:p>
            <a:r>
              <a:rPr lang="en-US" baseline="0" dirty="0" smtClean="0"/>
              <a:t>While saving time while on station at the Private Aid, it points out potential problems at the aid that need to be resolved.</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8</a:t>
            </a:fld>
            <a:endParaRPr lang="en-US"/>
          </a:p>
        </p:txBody>
      </p:sp>
    </p:spTree>
    <p:extLst>
      <p:ext uri="{BB962C8B-B14F-4D97-AF65-F5344CB8AC3E}">
        <p14:creationId xmlns:p14="http://schemas.microsoft.com/office/powerpoint/2010/main" val="2660844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photo and a diagram of a lighted port side aid to navigation.  Also demonstrated is the charted symbols and</a:t>
            </a:r>
            <a:r>
              <a:rPr lang="en-US" baseline="0" dirty="0" smtClean="0"/>
              <a:t> abbreviations for the aid.</a:t>
            </a:r>
          </a:p>
          <a:p>
            <a:endParaRPr lang="en-US" baseline="0" dirty="0" smtClean="0"/>
          </a:p>
          <a:p>
            <a:r>
              <a:rPr lang="en-US" baseline="0" dirty="0" smtClean="0"/>
              <a:t>This data must match the Light List and, most importantly, the PATONs permitted specifications</a:t>
            </a:r>
            <a:r>
              <a:rPr lang="en-US" baseline="0" dirty="0" smtClean="0"/>
              <a:t>.</a:t>
            </a:r>
          </a:p>
          <a:p>
            <a:endParaRPr lang="en-US" baseline="0" dirty="0" smtClean="0"/>
          </a:p>
          <a:p>
            <a:r>
              <a:rPr lang="en-US" baseline="0" dirty="0" smtClean="0"/>
              <a:t>Plan to check the charted Latitude and Longitude to the permitted position of each aid.  Many time the charted position does not match even though the permitted and Light List positions do match.</a:t>
            </a:r>
            <a:endParaRPr lang="en-US" dirty="0"/>
          </a:p>
        </p:txBody>
      </p:sp>
      <p:sp>
        <p:nvSpPr>
          <p:cNvPr id="4" name="Slide Number Placeholder 3"/>
          <p:cNvSpPr>
            <a:spLocks noGrp="1"/>
          </p:cNvSpPr>
          <p:nvPr>
            <p:ph type="sldNum" sz="quarter" idx="10"/>
          </p:nvPr>
        </p:nvSpPr>
        <p:spPr/>
        <p:txBody>
          <a:bodyPr/>
          <a:lstStyle/>
          <a:p>
            <a:fld id="{19E52715-4FD5-4935-957A-AC661C4841C0}" type="slidenum">
              <a:rPr lang="en-US" smtClean="0"/>
              <a:t>9</a:t>
            </a:fld>
            <a:endParaRPr lang="en-US"/>
          </a:p>
        </p:txBody>
      </p:sp>
    </p:spTree>
    <p:extLst>
      <p:ext uri="{BB962C8B-B14F-4D97-AF65-F5344CB8AC3E}">
        <p14:creationId xmlns:p14="http://schemas.microsoft.com/office/powerpoint/2010/main" val="12352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D831EA-B4DC-40F5-8BB3-773DF61BF9B8}" type="datetime1">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D8816-E89B-4F12-BEB3-3F530BAF8CC7}" type="slidenum">
              <a:rPr lang="en-US" smtClean="0"/>
              <a:t>‹#›</a:t>
            </a:fld>
            <a:endParaRPr lang="en-US"/>
          </a:p>
        </p:txBody>
      </p:sp>
    </p:spTree>
    <p:extLst>
      <p:ext uri="{BB962C8B-B14F-4D97-AF65-F5344CB8AC3E}">
        <p14:creationId xmlns:p14="http://schemas.microsoft.com/office/powerpoint/2010/main" val="301233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9EAB1-DCC1-4349-8CEA-5F64575D4011}" type="datetime1">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D8816-E89B-4F12-BEB3-3F530BAF8CC7}" type="slidenum">
              <a:rPr lang="en-US" smtClean="0"/>
              <a:t>‹#›</a:t>
            </a:fld>
            <a:endParaRPr lang="en-US"/>
          </a:p>
        </p:txBody>
      </p:sp>
    </p:spTree>
    <p:extLst>
      <p:ext uri="{BB962C8B-B14F-4D97-AF65-F5344CB8AC3E}">
        <p14:creationId xmlns:p14="http://schemas.microsoft.com/office/powerpoint/2010/main" val="134322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B3C799-64E6-463B-9709-0B1266168447}" type="datetime1">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D8816-E89B-4F12-BEB3-3F530BAF8CC7}" type="slidenum">
              <a:rPr lang="en-US" smtClean="0"/>
              <a:t>‹#›</a:t>
            </a:fld>
            <a:endParaRPr lang="en-US"/>
          </a:p>
        </p:txBody>
      </p:sp>
    </p:spTree>
    <p:extLst>
      <p:ext uri="{BB962C8B-B14F-4D97-AF65-F5344CB8AC3E}">
        <p14:creationId xmlns:p14="http://schemas.microsoft.com/office/powerpoint/2010/main" val="322473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4C4AE-9D17-4AA0-8A8E-300F94DC35DB}" type="datetime1">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D8816-E89B-4F12-BEB3-3F530BAF8CC7}" type="slidenum">
              <a:rPr lang="en-US" smtClean="0"/>
              <a:t>‹#›</a:t>
            </a:fld>
            <a:endParaRPr lang="en-US"/>
          </a:p>
        </p:txBody>
      </p:sp>
    </p:spTree>
    <p:extLst>
      <p:ext uri="{BB962C8B-B14F-4D97-AF65-F5344CB8AC3E}">
        <p14:creationId xmlns:p14="http://schemas.microsoft.com/office/powerpoint/2010/main" val="219899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B9F0DE-FA4A-486F-828A-43D6722B3514}" type="datetime1">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D8816-E89B-4F12-BEB3-3F530BAF8CC7}" type="slidenum">
              <a:rPr lang="en-US" smtClean="0"/>
              <a:t>‹#›</a:t>
            </a:fld>
            <a:endParaRPr lang="en-US"/>
          </a:p>
        </p:txBody>
      </p:sp>
    </p:spTree>
    <p:extLst>
      <p:ext uri="{BB962C8B-B14F-4D97-AF65-F5344CB8AC3E}">
        <p14:creationId xmlns:p14="http://schemas.microsoft.com/office/powerpoint/2010/main" val="12062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8D1986-A0AE-422E-BF35-860AB6E892AE}" type="datetime1">
              <a:rPr lang="en-US" smtClean="0"/>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D8816-E89B-4F12-BEB3-3F530BAF8CC7}" type="slidenum">
              <a:rPr lang="en-US" smtClean="0"/>
              <a:t>‹#›</a:t>
            </a:fld>
            <a:endParaRPr lang="en-US"/>
          </a:p>
        </p:txBody>
      </p:sp>
    </p:spTree>
    <p:extLst>
      <p:ext uri="{BB962C8B-B14F-4D97-AF65-F5344CB8AC3E}">
        <p14:creationId xmlns:p14="http://schemas.microsoft.com/office/powerpoint/2010/main" val="114074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C5D2C7-8A66-49A3-A7BC-149C40937216}" type="datetime1">
              <a:rPr lang="en-US" smtClean="0"/>
              <a:t>5/24/2013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D8816-E89B-4F12-BEB3-3F530BAF8CC7}" type="slidenum">
              <a:rPr lang="en-US" smtClean="0"/>
              <a:t>‹#›</a:t>
            </a:fld>
            <a:endParaRPr lang="en-US"/>
          </a:p>
        </p:txBody>
      </p:sp>
    </p:spTree>
    <p:extLst>
      <p:ext uri="{BB962C8B-B14F-4D97-AF65-F5344CB8AC3E}">
        <p14:creationId xmlns:p14="http://schemas.microsoft.com/office/powerpoint/2010/main" val="266841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4E68EA-607A-411E-9697-B98110CC8E24}" type="datetime1">
              <a:rPr lang="en-US" smtClean="0"/>
              <a:t>5/24/2013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D8816-E89B-4F12-BEB3-3F530BAF8CC7}" type="slidenum">
              <a:rPr lang="en-US" smtClean="0"/>
              <a:t>‹#›</a:t>
            </a:fld>
            <a:endParaRPr lang="en-US"/>
          </a:p>
        </p:txBody>
      </p:sp>
    </p:spTree>
    <p:extLst>
      <p:ext uri="{BB962C8B-B14F-4D97-AF65-F5344CB8AC3E}">
        <p14:creationId xmlns:p14="http://schemas.microsoft.com/office/powerpoint/2010/main" val="360288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69E6F-1C93-4836-B304-24B710E37128}" type="datetime1">
              <a:rPr lang="en-US" smtClean="0"/>
              <a:t>5/24/2013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D8816-E89B-4F12-BEB3-3F530BAF8CC7}" type="slidenum">
              <a:rPr lang="en-US" smtClean="0"/>
              <a:t>‹#›</a:t>
            </a:fld>
            <a:endParaRPr lang="en-US"/>
          </a:p>
        </p:txBody>
      </p:sp>
    </p:spTree>
    <p:extLst>
      <p:ext uri="{BB962C8B-B14F-4D97-AF65-F5344CB8AC3E}">
        <p14:creationId xmlns:p14="http://schemas.microsoft.com/office/powerpoint/2010/main" val="378627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3BC46-7938-44C9-8158-463839690B50}" type="datetime1">
              <a:rPr lang="en-US" smtClean="0"/>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D8816-E89B-4F12-BEB3-3F530BAF8CC7}" type="slidenum">
              <a:rPr lang="en-US" smtClean="0"/>
              <a:t>‹#›</a:t>
            </a:fld>
            <a:endParaRPr lang="en-US"/>
          </a:p>
        </p:txBody>
      </p:sp>
    </p:spTree>
    <p:extLst>
      <p:ext uri="{BB962C8B-B14F-4D97-AF65-F5344CB8AC3E}">
        <p14:creationId xmlns:p14="http://schemas.microsoft.com/office/powerpoint/2010/main" val="423929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AB04B-6EA0-4578-9BC6-CE1B743673B4}" type="datetime1">
              <a:rPr lang="en-US" smtClean="0"/>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D8816-E89B-4F12-BEB3-3F530BAF8CC7}" type="slidenum">
              <a:rPr lang="en-US" smtClean="0"/>
              <a:t>‹#›</a:t>
            </a:fld>
            <a:endParaRPr lang="en-US"/>
          </a:p>
        </p:txBody>
      </p:sp>
    </p:spTree>
    <p:extLst>
      <p:ext uri="{BB962C8B-B14F-4D97-AF65-F5344CB8AC3E}">
        <p14:creationId xmlns:p14="http://schemas.microsoft.com/office/powerpoint/2010/main" val="23515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4C3D5-E158-4564-BEC3-A9262AC7BEFF}" type="datetime1">
              <a:rPr lang="en-US" smtClean="0"/>
              <a:t>5/24/2013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D8816-E89B-4F12-BEB3-3F530BAF8CC7}" type="slidenum">
              <a:rPr lang="en-US" smtClean="0"/>
              <a:t>‹#›</a:t>
            </a:fld>
            <a:endParaRPr lang="en-US"/>
          </a:p>
        </p:txBody>
      </p:sp>
    </p:spTree>
    <p:extLst>
      <p:ext uri="{BB962C8B-B14F-4D97-AF65-F5344CB8AC3E}">
        <p14:creationId xmlns:p14="http://schemas.microsoft.com/office/powerpoint/2010/main" val="3554870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4.png"/><Relationship Id="rId5" Type="http://schemas.openxmlformats.org/officeDocument/2006/relationships/hyperlink" Target="http://www.uscgaan.com/"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5" Type="http://schemas.openxmlformats.org/officeDocument/2006/relationships/image" Target="../media/image8.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av"/><Relationship Id="rId1" Type="http://schemas.microsoft.com/office/2007/relationships/media" Target="../media/media19.wav"/><Relationship Id="rId5" Type="http://schemas.openxmlformats.org/officeDocument/2006/relationships/image" Target="../media/image8.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5" Type="http://schemas.openxmlformats.org/officeDocument/2006/relationships/image" Target="../media/image8.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av"/><Relationship Id="rId1" Type="http://schemas.microsoft.com/office/2007/relationships/media" Target="../media/media21.wav"/><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av"/><Relationship Id="rId1" Type="http://schemas.microsoft.com/office/2007/relationships/media" Target="../media/media22.wav"/><Relationship Id="rId5" Type="http://schemas.openxmlformats.org/officeDocument/2006/relationships/image" Target="../media/image8.png"/><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772400" cy="1470025"/>
          </a:xfrm>
        </p:spPr>
        <p:txBody>
          <a:bodyPr>
            <a:normAutofit/>
          </a:bodyPr>
          <a:lstStyle/>
          <a:p>
            <a:r>
              <a:rPr lang="en-US" sz="7200" b="1" i="1" dirty="0" smtClean="0">
                <a:solidFill>
                  <a:schemeClr val="bg1"/>
                </a:solidFill>
                <a:cs typeface="Times New Roman" pitchFamily="18" charset="0"/>
              </a:rPr>
              <a:t>Navigation Systems</a:t>
            </a:r>
            <a:endParaRPr lang="en-US" sz="7200" b="1" i="1" dirty="0">
              <a:solidFill>
                <a:schemeClr val="bg1"/>
              </a:solidFill>
              <a:cs typeface="Times New Roman" pitchFamily="18" charset="0"/>
            </a:endParaRPr>
          </a:p>
        </p:txBody>
      </p:sp>
      <p:sp>
        <p:nvSpPr>
          <p:cNvPr id="3" name="Subtitle 2"/>
          <p:cNvSpPr>
            <a:spLocks noGrp="1"/>
          </p:cNvSpPr>
          <p:nvPr>
            <p:ph type="subTitle" idx="1"/>
          </p:nvPr>
        </p:nvSpPr>
        <p:spPr>
          <a:xfrm>
            <a:off x="228600" y="2438400"/>
            <a:ext cx="8686800" cy="2286000"/>
          </a:xfrm>
        </p:spPr>
        <p:txBody>
          <a:bodyPr>
            <a:noAutofit/>
          </a:bodyPr>
          <a:lstStyle/>
          <a:p>
            <a:r>
              <a:rPr lang="en-US" sz="6900" b="1" dirty="0" smtClean="0">
                <a:solidFill>
                  <a:srgbClr val="66FFFF"/>
                </a:solidFill>
                <a:cs typeface="Arial" pitchFamily="34" charset="0"/>
              </a:rPr>
              <a:t>This PATON is Watching Properly?</a:t>
            </a:r>
          </a:p>
          <a:p>
            <a:pPr algn="l"/>
            <a:endParaRPr lang="en-US" sz="1800" b="1" dirty="0" smtClean="0">
              <a:solidFill>
                <a:schemeClr val="tx1"/>
              </a:solidFill>
              <a:latin typeface="Arial" pitchFamily="34" charset="0"/>
              <a:cs typeface="Arial" pitchFamily="34" charset="0"/>
            </a:endParaRPr>
          </a:p>
          <a:p>
            <a:r>
              <a:rPr lang="en-US" sz="1800" b="1" dirty="0">
                <a:solidFill>
                  <a:schemeClr val="bg1"/>
                </a:solidFill>
                <a:latin typeface="Arial" pitchFamily="34" charset="0"/>
                <a:cs typeface="Arial" pitchFamily="34" charset="0"/>
              </a:rPr>
              <a:t>with voice over on each slide. </a:t>
            </a:r>
            <a:br>
              <a:rPr lang="en-US" sz="1800" b="1" dirty="0">
                <a:solidFill>
                  <a:schemeClr val="bg1"/>
                </a:solidFill>
                <a:latin typeface="Arial" pitchFamily="34" charset="0"/>
                <a:cs typeface="Arial" pitchFamily="34" charset="0"/>
              </a:rPr>
            </a:br>
            <a:r>
              <a:rPr lang="en-US" sz="1800" b="1" dirty="0">
                <a:solidFill>
                  <a:schemeClr val="bg1"/>
                </a:solidFill>
                <a:latin typeface="Arial" pitchFamily="34" charset="0"/>
                <a:cs typeface="Arial" pitchFamily="34" charset="0"/>
              </a:rPr>
              <a:t>Click on the icon to hear the presentation after you read the slide</a:t>
            </a:r>
          </a:p>
          <a:p>
            <a:pPr algn="l"/>
            <a:endParaRPr lang="en-US" sz="1800" b="1" dirty="0" smtClean="0">
              <a:solidFill>
                <a:schemeClr val="bg1"/>
              </a:solidFill>
              <a:latin typeface="Times New Roman" pitchFamily="18" charset="0"/>
              <a:cs typeface="Times New Roman" pitchFamily="18" charset="0"/>
            </a:endParaRPr>
          </a:p>
          <a:p>
            <a:pPr algn="l"/>
            <a:endParaRPr lang="en-US" sz="1800" b="1" dirty="0">
              <a:solidFill>
                <a:schemeClr val="bg1"/>
              </a:solidFill>
              <a:latin typeface="Times New Roman" pitchFamily="18" charset="0"/>
              <a:cs typeface="Times New Roman" pitchFamily="18" charset="0"/>
            </a:endParaRPr>
          </a:p>
          <a:p>
            <a:pPr algn="l"/>
            <a:r>
              <a:rPr lang="en-US" sz="1800" b="1" dirty="0" smtClean="0">
                <a:solidFill>
                  <a:schemeClr val="bg1"/>
                </a:solidFill>
                <a:latin typeface="Times New Roman" pitchFamily="18" charset="0"/>
                <a:cs typeface="Times New Roman" pitchFamily="18" charset="0"/>
              </a:rPr>
              <a:t>Prepared by the Navigation Systems Staff of First Northern, USCG Auxiliary for the First District PATON - Private Aids to Navigation - Training Program.</a:t>
            </a:r>
            <a:endParaRPr lang="en-US" sz="1800" b="1" dirty="0">
              <a:solidFill>
                <a:schemeClr val="bg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D9D8816-E89B-4F12-BEB3-3F530BAF8CC7}" type="slidenum">
              <a:rPr lang="en-US" smtClean="0"/>
              <a:t>1</a:t>
            </a:fld>
            <a:endParaRPr lang="en-US"/>
          </a:p>
        </p:txBody>
      </p:sp>
      <p:pic>
        <p:nvPicPr>
          <p:cNvPr id="5" name="WP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0999" y="5546725"/>
            <a:ext cx="487363" cy="487363"/>
          </a:xfrm>
          <a:prstGeom prst="rect">
            <a:avLst/>
          </a:prstGeom>
        </p:spPr>
      </p:pic>
    </p:spTree>
    <p:extLst>
      <p:ext uri="{BB962C8B-B14F-4D97-AF65-F5344CB8AC3E}">
        <p14:creationId xmlns:p14="http://schemas.microsoft.com/office/powerpoint/2010/main" val="73064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0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i="1" dirty="0" smtClean="0">
                <a:solidFill>
                  <a:srgbClr val="0000FF"/>
                </a:solidFill>
                <a:latin typeface="Arial" pitchFamily="34" charset="0"/>
                <a:cs typeface="Arial" pitchFamily="34" charset="0"/>
              </a:rPr>
              <a:t>Off-Station Criteria</a:t>
            </a:r>
            <a:endParaRPr lang="en-US" sz="6600" b="1" i="1" dirty="0">
              <a:solidFill>
                <a:srgbClr val="0000FF"/>
              </a:solidFill>
              <a:latin typeface="Arial" pitchFamily="34" charset="0"/>
              <a:cs typeface="Arial" pitchFamily="34" charset="0"/>
            </a:endParaRPr>
          </a:p>
        </p:txBody>
      </p:sp>
      <p:sp>
        <p:nvSpPr>
          <p:cNvPr id="3" name="Content Placeholder 2"/>
          <p:cNvSpPr>
            <a:spLocks noGrp="1"/>
          </p:cNvSpPr>
          <p:nvPr>
            <p:ph idx="1"/>
          </p:nvPr>
        </p:nvSpPr>
        <p:spPr/>
        <p:txBody>
          <a:bodyPr/>
          <a:lstStyle/>
          <a:p>
            <a:pPr marL="0" indent="0">
              <a:buNone/>
            </a:pPr>
            <a:r>
              <a:rPr lang="en-US" b="1" u="sng" dirty="0" smtClean="0">
                <a:solidFill>
                  <a:srgbClr val="0000FF"/>
                </a:solidFill>
              </a:rPr>
              <a:t>Lateral Aid</a:t>
            </a:r>
            <a:r>
              <a:rPr lang="en-US" dirty="0" smtClean="0">
                <a:solidFill>
                  <a:srgbClr val="0000FF"/>
                </a:solidFill>
              </a:rPr>
              <a:t> </a:t>
            </a:r>
            <a:r>
              <a:rPr lang="en-US" dirty="0" smtClean="0">
                <a:solidFill>
                  <a:schemeClr val="accent4">
                    <a:lumMod val="75000"/>
                  </a:schemeClr>
                </a:solidFill>
                <a:cs typeface="Times New Roman" pitchFamily="18" charset="0"/>
              </a:rPr>
              <a:t>is within a </a:t>
            </a:r>
            <a:r>
              <a:rPr lang="en-US" b="1" i="1" u="sng" dirty="0" smtClean="0">
                <a:solidFill>
                  <a:srgbClr val="FF0000"/>
                </a:solidFill>
              </a:rPr>
              <a:t>50 foot </a:t>
            </a:r>
            <a:r>
              <a:rPr lang="en-US" dirty="0" smtClean="0">
                <a:cs typeface="Times New Roman" pitchFamily="18" charset="0"/>
              </a:rPr>
              <a:t>watch circle</a:t>
            </a:r>
            <a:r>
              <a:rPr lang="en-US" dirty="0" smtClean="0"/>
              <a:t>.</a:t>
            </a:r>
          </a:p>
          <a:p>
            <a:pPr marL="0" indent="0">
              <a:buNone/>
            </a:pPr>
            <a:endParaRPr lang="en-US" sz="1800" dirty="0" smtClean="0"/>
          </a:p>
          <a:p>
            <a:pPr marL="0" indent="0">
              <a:buNone/>
            </a:pPr>
            <a:r>
              <a:rPr lang="en-US" b="1" u="sng" dirty="0" smtClean="0">
                <a:solidFill>
                  <a:srgbClr val="0000FF"/>
                </a:solidFill>
              </a:rPr>
              <a:t>Fixed Aid</a:t>
            </a:r>
            <a:r>
              <a:rPr lang="en-US" dirty="0" smtClean="0">
                <a:solidFill>
                  <a:srgbClr val="0000FF"/>
                </a:solidFill>
              </a:rPr>
              <a:t> </a:t>
            </a:r>
            <a:r>
              <a:rPr lang="en-US" dirty="0" smtClean="0">
                <a:cs typeface="Times New Roman" pitchFamily="18" charset="0"/>
              </a:rPr>
              <a:t>is within a </a:t>
            </a:r>
            <a:r>
              <a:rPr lang="en-US" b="1" i="1" u="sng" dirty="0" smtClean="0">
                <a:solidFill>
                  <a:srgbClr val="FF0000"/>
                </a:solidFill>
              </a:rPr>
              <a:t>25</a:t>
            </a:r>
            <a:r>
              <a:rPr lang="en-US" i="1" u="sng" dirty="0" smtClean="0">
                <a:solidFill>
                  <a:srgbClr val="FF0000"/>
                </a:solidFill>
              </a:rPr>
              <a:t> </a:t>
            </a:r>
            <a:r>
              <a:rPr lang="en-US" b="1" i="1" u="sng" dirty="0" smtClean="0">
                <a:solidFill>
                  <a:srgbClr val="FF0000"/>
                </a:solidFill>
              </a:rPr>
              <a:t>foot</a:t>
            </a:r>
            <a:r>
              <a:rPr lang="en-US" i="1" u="sng" dirty="0" smtClean="0">
                <a:solidFill>
                  <a:srgbClr val="FF0000"/>
                </a:solidFill>
              </a:rPr>
              <a:t> </a:t>
            </a:r>
            <a:r>
              <a:rPr lang="en-US" dirty="0" smtClean="0">
                <a:cs typeface="Times New Roman" pitchFamily="18" charset="0"/>
              </a:rPr>
              <a:t>watch circle</a:t>
            </a:r>
            <a:r>
              <a:rPr lang="en-US" dirty="0" smtClean="0"/>
              <a:t>.</a:t>
            </a:r>
          </a:p>
          <a:p>
            <a:pPr marL="0" indent="0">
              <a:buNone/>
            </a:pPr>
            <a:endParaRPr lang="en-US" sz="1600" dirty="0" smtClean="0"/>
          </a:p>
          <a:p>
            <a:pPr marL="0" indent="0">
              <a:buNone/>
            </a:pPr>
            <a:r>
              <a:rPr lang="en-US" b="1" u="sng" dirty="0" smtClean="0">
                <a:solidFill>
                  <a:srgbClr val="0000FF"/>
                </a:solidFill>
              </a:rPr>
              <a:t>Regulatory Aid</a:t>
            </a:r>
            <a:r>
              <a:rPr lang="en-US" dirty="0" smtClean="0">
                <a:solidFill>
                  <a:srgbClr val="0000FF"/>
                </a:solidFill>
              </a:rPr>
              <a:t> </a:t>
            </a:r>
            <a:r>
              <a:rPr lang="en-US" dirty="0" smtClean="0">
                <a:cs typeface="Times New Roman" pitchFamily="18" charset="0"/>
              </a:rPr>
              <a:t>is within a </a:t>
            </a:r>
            <a:r>
              <a:rPr lang="en-US" b="1" i="1" u="sng" dirty="0" smtClean="0">
                <a:solidFill>
                  <a:srgbClr val="FF0000"/>
                </a:solidFill>
              </a:rPr>
              <a:t>300 foot </a:t>
            </a:r>
            <a:r>
              <a:rPr lang="en-US" dirty="0" smtClean="0">
                <a:cs typeface="Times New Roman" pitchFamily="18" charset="0"/>
              </a:rPr>
              <a:t>watch circle.</a:t>
            </a:r>
          </a:p>
          <a:p>
            <a:pPr marL="457200" lvl="1" indent="0">
              <a:buNone/>
            </a:pPr>
            <a:r>
              <a:rPr lang="en-US" b="1" i="1" dirty="0" smtClean="0">
                <a:cs typeface="Times New Roman" pitchFamily="18" charset="0"/>
              </a:rPr>
              <a:t>Regulatory PATONs should not be located in the navigable channel.</a:t>
            </a:r>
          </a:p>
          <a:p>
            <a:endParaRPr lang="en-US" dirty="0"/>
          </a:p>
        </p:txBody>
      </p:sp>
      <p:sp>
        <p:nvSpPr>
          <p:cNvPr id="4" name="Slide Number Placeholder 3"/>
          <p:cNvSpPr>
            <a:spLocks noGrp="1"/>
          </p:cNvSpPr>
          <p:nvPr>
            <p:ph type="sldNum" sz="quarter" idx="12"/>
          </p:nvPr>
        </p:nvSpPr>
        <p:spPr/>
        <p:txBody>
          <a:bodyPr/>
          <a:lstStyle/>
          <a:p>
            <a:fld id="{FD9D8816-E89B-4F12-BEB3-3F530BAF8CC7}" type="slidenum">
              <a:rPr lang="en-US" smtClean="0"/>
              <a:t>10</a:t>
            </a:fld>
            <a:endParaRPr lang="en-US"/>
          </a:p>
        </p:txBody>
      </p:sp>
      <p:pic>
        <p:nvPicPr>
          <p:cNvPr id="5" name="WP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19800" y="5638800"/>
            <a:ext cx="487363" cy="487363"/>
          </a:xfrm>
          <a:prstGeom prst="rect">
            <a:avLst/>
          </a:prstGeom>
        </p:spPr>
      </p:pic>
    </p:spTree>
    <p:extLst>
      <p:ext uri="{BB962C8B-B14F-4D97-AF65-F5344CB8AC3E}">
        <p14:creationId xmlns:p14="http://schemas.microsoft.com/office/powerpoint/2010/main" val="3379818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3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a:bodyPr>
          <a:lstStyle/>
          <a:p>
            <a:pPr marL="0" lvl="0" indent="0">
              <a:buNone/>
            </a:pPr>
            <a:r>
              <a:rPr lang="en-US" sz="4000" b="1" i="1" dirty="0">
                <a:solidFill>
                  <a:schemeClr val="bg1"/>
                </a:solidFill>
                <a:latin typeface="Arial" pitchFamily="34" charset="0"/>
                <a:cs typeface="Arial" pitchFamily="34" charset="0"/>
              </a:rPr>
              <a:t>When the PATON is a</a:t>
            </a:r>
            <a:r>
              <a:rPr lang="en-US" sz="4000" dirty="0">
                <a:solidFill>
                  <a:schemeClr val="bg1"/>
                </a:solidFill>
                <a:latin typeface="Arial" pitchFamily="34" charset="0"/>
                <a:cs typeface="Arial" pitchFamily="34" charset="0"/>
              </a:rPr>
              <a:t> </a:t>
            </a:r>
            <a:r>
              <a:rPr lang="en-US" sz="4000" b="1" i="1" u="sng" dirty="0">
                <a:solidFill>
                  <a:schemeClr val="bg1"/>
                </a:solidFill>
                <a:latin typeface="Arial" pitchFamily="34" charset="0"/>
                <a:cs typeface="Arial" pitchFamily="34" charset="0"/>
              </a:rPr>
              <a:t>lateral aid</a:t>
            </a:r>
            <a:r>
              <a:rPr lang="en-US" sz="4000" dirty="0">
                <a:solidFill>
                  <a:schemeClr val="bg1"/>
                </a:solidFill>
                <a:latin typeface="Arial" pitchFamily="34" charset="0"/>
                <a:cs typeface="Arial" pitchFamily="34" charset="0"/>
              </a:rPr>
              <a:t>, </a:t>
            </a:r>
            <a:r>
              <a:rPr lang="en-US" sz="4000" b="1" i="1" dirty="0">
                <a:solidFill>
                  <a:schemeClr val="bg1"/>
                </a:solidFill>
                <a:latin typeface="Arial" pitchFamily="34" charset="0"/>
                <a:cs typeface="Arial" pitchFamily="34" charset="0"/>
              </a:rPr>
              <a:t>you are certifying that the aid conforms to the </a:t>
            </a:r>
            <a:r>
              <a:rPr lang="en-US" sz="4000" b="1" dirty="0">
                <a:solidFill>
                  <a:schemeClr val="bg1"/>
                </a:solidFill>
                <a:latin typeface="Arial" pitchFamily="34" charset="0"/>
                <a:cs typeface="Arial" pitchFamily="34" charset="0"/>
              </a:rPr>
              <a:t>IALA-B</a:t>
            </a:r>
            <a:r>
              <a:rPr lang="en-US" sz="4000" dirty="0">
                <a:solidFill>
                  <a:schemeClr val="bg1"/>
                </a:solidFill>
                <a:latin typeface="Arial" pitchFamily="34" charset="0"/>
                <a:cs typeface="Arial" pitchFamily="34" charset="0"/>
              </a:rPr>
              <a:t> </a:t>
            </a:r>
            <a:r>
              <a:rPr lang="en-US" sz="4000" b="1" i="1" dirty="0">
                <a:solidFill>
                  <a:schemeClr val="bg1"/>
                </a:solidFill>
                <a:latin typeface="Arial" pitchFamily="34" charset="0"/>
                <a:cs typeface="Arial" pitchFamily="34" charset="0"/>
              </a:rPr>
              <a:t>Aid to Navigation </a:t>
            </a:r>
            <a:r>
              <a:rPr lang="en-US" sz="4000" b="1" i="1" dirty="0" smtClean="0">
                <a:solidFill>
                  <a:schemeClr val="bg1"/>
                </a:solidFill>
                <a:latin typeface="Arial" pitchFamily="34" charset="0"/>
                <a:cs typeface="Arial" pitchFamily="34" charset="0"/>
              </a:rPr>
              <a:t>System with the </a:t>
            </a:r>
            <a:r>
              <a:rPr lang="en-US" sz="4000" b="1" i="1" dirty="0">
                <a:solidFill>
                  <a:schemeClr val="bg1"/>
                </a:solidFill>
                <a:latin typeface="Arial" pitchFamily="34" charset="0"/>
                <a:cs typeface="Arial" pitchFamily="34" charset="0"/>
              </a:rPr>
              <a:t>correct </a:t>
            </a:r>
            <a:r>
              <a:rPr lang="en-US" sz="4000" b="1" i="1" u="sng" dirty="0">
                <a:solidFill>
                  <a:schemeClr val="bg1"/>
                </a:solidFill>
                <a:latin typeface="Arial" pitchFamily="34" charset="0"/>
                <a:cs typeface="Arial" pitchFamily="34" charset="0"/>
              </a:rPr>
              <a:t>color</a:t>
            </a:r>
            <a:r>
              <a:rPr lang="en-US" sz="4000" dirty="0">
                <a:solidFill>
                  <a:schemeClr val="bg1"/>
                </a:solidFill>
                <a:latin typeface="Arial" pitchFamily="34" charset="0"/>
                <a:cs typeface="Arial" pitchFamily="34" charset="0"/>
              </a:rPr>
              <a:t>, </a:t>
            </a:r>
            <a:r>
              <a:rPr lang="en-US" sz="4000" b="1" i="1" u="sng" dirty="0" smtClean="0">
                <a:solidFill>
                  <a:schemeClr val="bg1"/>
                </a:solidFill>
                <a:latin typeface="Arial" pitchFamily="34" charset="0"/>
                <a:cs typeface="Arial" pitchFamily="34" charset="0"/>
              </a:rPr>
              <a:t>numbering</a:t>
            </a:r>
            <a:r>
              <a:rPr lang="en-US" sz="4000" b="1" i="1" dirty="0" smtClean="0">
                <a:solidFill>
                  <a:schemeClr val="bg1"/>
                </a:solidFill>
                <a:latin typeface="Arial" pitchFamily="34" charset="0"/>
                <a:cs typeface="Arial" pitchFamily="34" charset="0"/>
              </a:rPr>
              <a:t>, </a:t>
            </a:r>
            <a:r>
              <a:rPr lang="en-US" sz="4000" b="1" i="1" u="sng" dirty="0" smtClean="0">
                <a:solidFill>
                  <a:schemeClr val="bg1"/>
                </a:solidFill>
                <a:latin typeface="Arial" pitchFamily="34" charset="0"/>
                <a:cs typeface="Arial" pitchFamily="34" charset="0"/>
              </a:rPr>
              <a:t>shape</a:t>
            </a:r>
            <a:r>
              <a:rPr lang="en-US" sz="4000" dirty="0" smtClean="0">
                <a:solidFill>
                  <a:schemeClr val="bg1"/>
                </a:solidFill>
                <a:latin typeface="Arial" pitchFamily="34" charset="0"/>
                <a:cs typeface="Arial" pitchFamily="34" charset="0"/>
              </a:rPr>
              <a:t> </a:t>
            </a:r>
            <a:r>
              <a:rPr lang="en-US" sz="4000" b="1" i="1" dirty="0">
                <a:solidFill>
                  <a:schemeClr val="bg1"/>
                </a:solidFill>
                <a:latin typeface="Arial" pitchFamily="34" charset="0"/>
                <a:cs typeface="Arial" pitchFamily="34" charset="0"/>
              </a:rPr>
              <a:t>and</a:t>
            </a:r>
            <a:r>
              <a:rPr lang="en-US" sz="4000" i="1" dirty="0">
                <a:solidFill>
                  <a:schemeClr val="bg1"/>
                </a:solidFill>
                <a:latin typeface="Arial" pitchFamily="34" charset="0"/>
                <a:cs typeface="Arial" pitchFamily="34" charset="0"/>
              </a:rPr>
              <a:t> </a:t>
            </a:r>
            <a:r>
              <a:rPr lang="en-US" sz="4000" b="1" i="1" u="sng" dirty="0">
                <a:solidFill>
                  <a:schemeClr val="bg1"/>
                </a:solidFill>
                <a:latin typeface="Arial" pitchFamily="34" charset="0"/>
                <a:cs typeface="Arial" pitchFamily="34" charset="0"/>
              </a:rPr>
              <a:t>retro-reflective material</a:t>
            </a:r>
            <a:r>
              <a:rPr lang="en-US" sz="4000" dirty="0">
                <a:solidFill>
                  <a:schemeClr val="bg1"/>
                </a:solidFill>
                <a:latin typeface="Arial" pitchFamily="34" charset="0"/>
                <a:cs typeface="Arial" pitchFamily="34" charset="0"/>
              </a:rPr>
              <a:t>.</a:t>
            </a:r>
          </a:p>
          <a:p>
            <a:endParaRPr lang="en-US" dirty="0"/>
          </a:p>
        </p:txBody>
      </p:sp>
      <p:sp>
        <p:nvSpPr>
          <p:cNvPr id="2" name="Slide Number Placeholder 1"/>
          <p:cNvSpPr>
            <a:spLocks noGrp="1"/>
          </p:cNvSpPr>
          <p:nvPr>
            <p:ph type="sldNum" sz="quarter" idx="12"/>
          </p:nvPr>
        </p:nvSpPr>
        <p:spPr/>
        <p:txBody>
          <a:bodyPr/>
          <a:lstStyle/>
          <a:p>
            <a:fld id="{FD9D8816-E89B-4F12-BEB3-3F530BAF8CC7}" type="slidenum">
              <a:rPr lang="en-US" sz="2400" b="1" smtClean="0">
                <a:solidFill>
                  <a:schemeClr val="tx1"/>
                </a:solidFill>
              </a:rPr>
              <a:t>11</a:t>
            </a:fld>
            <a:endParaRPr lang="en-US" sz="2400" b="1" dirty="0">
              <a:solidFill>
                <a:schemeClr val="tx1"/>
              </a:solidFill>
            </a:endParaRPr>
          </a:p>
        </p:txBody>
      </p:sp>
      <p:pic>
        <p:nvPicPr>
          <p:cNvPr id="4" name="WP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34200" y="5943600"/>
            <a:ext cx="487363" cy="487363"/>
          </a:xfrm>
          <a:prstGeom prst="rect">
            <a:avLst/>
          </a:prstGeom>
        </p:spPr>
      </p:pic>
    </p:spTree>
    <p:extLst>
      <p:ext uri="{BB962C8B-B14F-4D97-AF65-F5344CB8AC3E}">
        <p14:creationId xmlns:p14="http://schemas.microsoft.com/office/powerpoint/2010/main" val="167977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3001962"/>
          </a:xfrm>
        </p:spPr>
        <p:txBody>
          <a:bodyPr>
            <a:noAutofit/>
          </a:bodyPr>
          <a:lstStyle/>
          <a:p>
            <a:pPr lvl="0"/>
            <a:r>
              <a:rPr lang="en-US" sz="3800" b="1" i="1" dirty="0">
                <a:solidFill>
                  <a:schemeClr val="bg1"/>
                </a:solidFill>
                <a:latin typeface="Arial" pitchFamily="34" charset="0"/>
                <a:cs typeface="Arial" pitchFamily="34" charset="0"/>
              </a:rPr>
              <a:t>P</a:t>
            </a:r>
            <a:r>
              <a:rPr lang="en-US" sz="3800" b="1" i="1" dirty="0" smtClean="0">
                <a:solidFill>
                  <a:schemeClr val="bg1"/>
                </a:solidFill>
                <a:latin typeface="Arial" pitchFamily="34" charset="0"/>
                <a:cs typeface="Arial" pitchFamily="34" charset="0"/>
              </a:rPr>
              <a:t>lot your observed fix </a:t>
            </a:r>
            <a:r>
              <a:rPr lang="en-US" sz="3800" b="1" i="1" u="sng" dirty="0" smtClean="0">
                <a:solidFill>
                  <a:schemeClr val="bg1"/>
                </a:solidFill>
                <a:latin typeface="Arial" pitchFamily="34" charset="0"/>
                <a:cs typeface="Arial" pitchFamily="34" charset="0"/>
              </a:rPr>
              <a:t>for lateral aids</a:t>
            </a:r>
            <a:r>
              <a:rPr lang="en-US" sz="3800" b="1" i="1" dirty="0" smtClean="0">
                <a:solidFill>
                  <a:schemeClr val="bg1"/>
                </a:solidFill>
                <a:latin typeface="Arial" pitchFamily="34" charset="0"/>
                <a:cs typeface="Arial" pitchFamily="34" charset="0"/>
              </a:rPr>
              <a:t> on a NOAA chart to verify that the aid is on station and to prove that your fix is accurate.</a:t>
            </a:r>
            <a:r>
              <a:rPr lang="en-US" sz="3800" b="1" i="1" u="sng" dirty="0" smtClean="0">
                <a:solidFill>
                  <a:schemeClr val="bg1"/>
                </a:solidFill>
                <a:latin typeface="Arial" pitchFamily="34" charset="0"/>
                <a:cs typeface="Arial" pitchFamily="34" charset="0"/>
              </a:rPr>
              <a:t> </a:t>
            </a:r>
            <a:endParaRPr lang="en-US" sz="3800" i="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304800" y="3200399"/>
            <a:ext cx="8686800" cy="3429001"/>
          </a:xfrm>
          <a:solidFill>
            <a:schemeClr val="accent1">
              <a:lumMod val="20000"/>
              <a:lumOff val="80000"/>
            </a:schemeClr>
          </a:solidFill>
          <a:ln w="38100">
            <a:solidFill>
              <a:schemeClr val="accent1"/>
            </a:solidFill>
          </a:ln>
        </p:spPr>
        <p:txBody>
          <a:bodyPr>
            <a:normAutofit fontScale="92500" lnSpcReduction="10000"/>
          </a:bodyPr>
          <a:lstStyle/>
          <a:p>
            <a:pPr marL="0" lvl="0" indent="0" algn="just">
              <a:buNone/>
            </a:pPr>
            <a:r>
              <a:rPr lang="en-US" sz="2800" b="1" i="1" u="sng" dirty="0" smtClean="0">
                <a:solidFill>
                  <a:srgbClr val="FF0000"/>
                </a:solidFill>
                <a:cs typeface="Times New Roman" pitchFamily="18" charset="0"/>
              </a:rPr>
              <a:t>This </a:t>
            </a:r>
            <a:r>
              <a:rPr lang="en-US" sz="2800" b="1" i="1" u="sng" dirty="0">
                <a:solidFill>
                  <a:srgbClr val="FF0000"/>
                </a:solidFill>
                <a:cs typeface="Times New Roman" pitchFamily="18" charset="0"/>
              </a:rPr>
              <a:t>is an important part of a lateral aid check</a:t>
            </a:r>
            <a:r>
              <a:rPr lang="en-US" sz="2800" dirty="0">
                <a:solidFill>
                  <a:srgbClr val="FF0000"/>
                </a:solidFill>
                <a:cs typeface="Times New Roman" pitchFamily="18" charset="0"/>
              </a:rPr>
              <a:t> </a:t>
            </a:r>
            <a:r>
              <a:rPr lang="en-US" sz="2800" dirty="0">
                <a:cs typeface="Times New Roman" pitchFamily="18" charset="0"/>
              </a:rPr>
              <a:t>but is not required for a regulatory </a:t>
            </a:r>
            <a:r>
              <a:rPr lang="en-US" sz="2800" dirty="0" smtClean="0">
                <a:cs typeface="Times New Roman" pitchFamily="18" charset="0"/>
              </a:rPr>
              <a:t>aids.  </a:t>
            </a:r>
            <a:r>
              <a:rPr lang="en-US" sz="2800" dirty="0">
                <a:cs typeface="Times New Roman" pitchFamily="18" charset="0"/>
              </a:rPr>
              <a:t>Regulatory aids are </a:t>
            </a:r>
            <a:r>
              <a:rPr lang="en-US" sz="2800" dirty="0" smtClean="0">
                <a:cs typeface="Times New Roman" pitchFamily="18" charset="0"/>
              </a:rPr>
              <a:t>only </a:t>
            </a:r>
            <a:r>
              <a:rPr lang="en-US" sz="2800" dirty="0">
                <a:cs typeface="Times New Roman" pitchFamily="18" charset="0"/>
              </a:rPr>
              <a:t>problematic when they are deployed within a navigable channel. Most regulatory aids are not charted nor listed in the Light List</a:t>
            </a:r>
            <a:r>
              <a:rPr lang="en-US" sz="2800" dirty="0" smtClean="0">
                <a:cs typeface="Times New Roman" pitchFamily="18" charset="0"/>
              </a:rPr>
              <a:t>.</a:t>
            </a:r>
          </a:p>
          <a:p>
            <a:pPr marL="0" lvl="0" indent="0" algn="just">
              <a:buNone/>
            </a:pPr>
            <a:endParaRPr lang="en-US" sz="1400" dirty="0">
              <a:cs typeface="Times New Roman" pitchFamily="18" charset="0"/>
            </a:endParaRPr>
          </a:p>
          <a:p>
            <a:pPr marL="0" lvl="0" indent="0" algn="just">
              <a:buNone/>
            </a:pPr>
            <a:r>
              <a:rPr lang="en-US" sz="2800" dirty="0" smtClean="0">
                <a:cs typeface="Times New Roman" pitchFamily="18" charset="0"/>
              </a:rPr>
              <a:t>When a lateral PATON’s </a:t>
            </a:r>
            <a:r>
              <a:rPr lang="en-US" sz="2800" dirty="0">
                <a:cs typeface="Times New Roman" pitchFamily="18" charset="0"/>
              </a:rPr>
              <a:t>charted position differs from the Light List and the PATON is charted, your 7054 </a:t>
            </a:r>
            <a:r>
              <a:rPr lang="en-US" sz="2800" dirty="0" smtClean="0">
                <a:cs typeface="Times New Roman" pitchFamily="18" charset="0"/>
              </a:rPr>
              <a:t>AV PATON </a:t>
            </a:r>
            <a:r>
              <a:rPr lang="en-US" sz="2800" dirty="0">
                <a:cs typeface="Times New Roman" pitchFamily="18" charset="0"/>
              </a:rPr>
              <a:t>Verification Report </a:t>
            </a:r>
            <a:r>
              <a:rPr lang="en-US" sz="2800" dirty="0" smtClean="0">
                <a:cs typeface="Times New Roman" pitchFamily="18" charset="0"/>
              </a:rPr>
              <a:t>will initiate </a:t>
            </a:r>
            <a:r>
              <a:rPr lang="en-US" sz="2800" dirty="0">
                <a:cs typeface="Times New Roman" pitchFamily="18" charset="0"/>
              </a:rPr>
              <a:t>a LNM </a:t>
            </a:r>
            <a:r>
              <a:rPr lang="en-US" sz="2800" dirty="0" smtClean="0">
                <a:cs typeface="Times New Roman" pitchFamily="18" charset="0"/>
              </a:rPr>
              <a:t>to notify mariners of the problem.</a:t>
            </a:r>
            <a:endParaRPr lang="en-US" sz="2800" dirty="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FD9D8816-E89B-4F12-BEB3-3F530BAF8CC7}" type="slidenum">
              <a:rPr lang="en-US" sz="2400" b="1" smtClean="0">
                <a:solidFill>
                  <a:schemeClr val="tx1"/>
                </a:solidFill>
              </a:rPr>
              <a:t>12</a:t>
            </a:fld>
            <a:endParaRPr lang="en-US" sz="2400" b="1" dirty="0">
              <a:solidFill>
                <a:schemeClr val="tx1"/>
              </a:solidFill>
            </a:endParaRPr>
          </a:p>
        </p:txBody>
      </p:sp>
      <p:pic>
        <p:nvPicPr>
          <p:cNvPr id="5" name="WP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96200" y="6370637"/>
            <a:ext cx="487363" cy="487363"/>
          </a:xfrm>
          <a:prstGeom prst="rect">
            <a:avLst/>
          </a:prstGeom>
        </p:spPr>
      </p:pic>
    </p:spTree>
    <p:extLst>
      <p:ext uri="{BB962C8B-B14F-4D97-AF65-F5344CB8AC3E}">
        <p14:creationId xmlns:p14="http://schemas.microsoft.com/office/powerpoint/2010/main" val="188185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2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bg1"/>
                </a:solidFill>
              </a:rPr>
              <a:t>Open/CPN NOAA Chart</a:t>
            </a:r>
            <a:endParaRPr lang="en-US" sz="5400" b="1" dirty="0">
              <a:solidFill>
                <a:schemeClr val="bg1"/>
              </a:solidFill>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D9D8816-E89B-4F12-BEB3-3F530BAF8CC7}" type="slidenum">
              <a:rPr lang="en-US" smtClean="0"/>
              <a:t>13</a:t>
            </a:fld>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358899"/>
            <a:ext cx="8991600" cy="482512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2336" y="4215080"/>
            <a:ext cx="3344250" cy="1323439"/>
          </a:xfrm>
          <a:prstGeom prst="rect">
            <a:avLst/>
          </a:prstGeom>
          <a:solidFill>
            <a:schemeClr val="bg1"/>
          </a:solidFill>
          <a:ln w="25400">
            <a:solidFill>
              <a:srgbClr val="FF0000"/>
            </a:solidFill>
          </a:ln>
        </p:spPr>
        <p:txBody>
          <a:bodyPr wrap="none" rtlCol="0">
            <a:spAutoFit/>
          </a:bodyPr>
          <a:lstStyle/>
          <a:p>
            <a:pPr algn="ctr"/>
            <a:r>
              <a:rPr lang="en-US" sz="2000" b="1" dirty="0" smtClean="0">
                <a:solidFill>
                  <a:srgbClr val="0000FF"/>
                </a:solidFill>
              </a:rPr>
              <a:t>This symbol shows that the</a:t>
            </a:r>
          </a:p>
          <a:p>
            <a:pPr algn="ctr"/>
            <a:r>
              <a:rPr lang="en-US" sz="2000" b="1" dirty="0" smtClean="0">
                <a:solidFill>
                  <a:srgbClr val="0000FF"/>
                </a:solidFill>
              </a:rPr>
              <a:t>Latitude and Longitude plot</a:t>
            </a:r>
          </a:p>
          <a:p>
            <a:pPr algn="ctr"/>
            <a:r>
              <a:rPr lang="en-US" sz="2000" b="1" dirty="0" smtClean="0">
                <a:solidFill>
                  <a:srgbClr val="0000FF"/>
                </a:solidFill>
              </a:rPr>
              <a:t>of the observed FIX confirms</a:t>
            </a:r>
          </a:p>
          <a:p>
            <a:pPr algn="ctr"/>
            <a:r>
              <a:rPr lang="en-US" sz="2000" b="1" dirty="0" smtClean="0">
                <a:solidFill>
                  <a:srgbClr val="0000FF"/>
                </a:solidFill>
              </a:rPr>
              <a:t>that the PATON is on station. </a:t>
            </a:r>
            <a:endParaRPr lang="en-US" sz="2000" b="1" dirty="0">
              <a:solidFill>
                <a:srgbClr val="0000FF"/>
              </a:solidFill>
            </a:endParaRPr>
          </a:p>
        </p:txBody>
      </p:sp>
      <p:cxnSp>
        <p:nvCxnSpPr>
          <p:cNvPr id="8" name="Straight Arrow Connector 7"/>
          <p:cNvCxnSpPr/>
          <p:nvPr/>
        </p:nvCxnSpPr>
        <p:spPr>
          <a:xfrm flipV="1">
            <a:off x="2133600" y="3360003"/>
            <a:ext cx="1828800" cy="85507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Watch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62800" y="6184021"/>
            <a:ext cx="487363" cy="487363"/>
          </a:xfrm>
          <a:prstGeom prst="rect">
            <a:avLst/>
          </a:prstGeom>
        </p:spPr>
      </p:pic>
    </p:spTree>
    <p:extLst>
      <p:ext uri="{BB962C8B-B14F-4D97-AF65-F5344CB8AC3E}">
        <p14:creationId xmlns:p14="http://schemas.microsoft.com/office/powerpoint/2010/main" val="35452566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7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Access to “</a:t>
            </a:r>
            <a:r>
              <a:rPr lang="en-US" b="1" dirty="0" smtClean="0">
                <a:solidFill>
                  <a:schemeClr val="accent3">
                    <a:lumMod val="40000"/>
                    <a:lumOff val="60000"/>
                  </a:schemeClr>
                </a:solidFill>
              </a:rPr>
              <a:t>free”</a:t>
            </a:r>
            <a:r>
              <a:rPr lang="en-US" dirty="0" smtClean="0">
                <a:solidFill>
                  <a:schemeClr val="bg1"/>
                </a:solidFill>
              </a:rPr>
              <a:t> Open/CPN Software</a:t>
            </a:r>
            <a:endParaRPr lang="en-US" dirty="0">
              <a:solidFill>
                <a:schemeClr val="bg1"/>
              </a:solidFill>
            </a:endParaRPr>
          </a:p>
        </p:txBody>
      </p:sp>
      <p:sp>
        <p:nvSpPr>
          <p:cNvPr id="3" name="Content Placeholder 2"/>
          <p:cNvSpPr>
            <a:spLocks noGrp="1"/>
          </p:cNvSpPr>
          <p:nvPr>
            <p:ph idx="1"/>
          </p:nvPr>
        </p:nvSpPr>
        <p:spPr>
          <a:xfrm>
            <a:off x="2362200" y="2971799"/>
            <a:ext cx="5105400" cy="2743201"/>
          </a:xfrm>
        </p:spPr>
        <p:txBody>
          <a:bodyPr/>
          <a:lstStyle/>
          <a:p>
            <a:endParaRPr lang="en-US" dirty="0"/>
          </a:p>
        </p:txBody>
      </p:sp>
      <p:sp>
        <p:nvSpPr>
          <p:cNvPr id="4" name="Slide Number Placeholder 3"/>
          <p:cNvSpPr>
            <a:spLocks noGrp="1"/>
          </p:cNvSpPr>
          <p:nvPr>
            <p:ph type="sldNum" sz="quarter" idx="12"/>
          </p:nvPr>
        </p:nvSpPr>
        <p:spPr/>
        <p:txBody>
          <a:bodyPr/>
          <a:lstStyle/>
          <a:p>
            <a:fld id="{FD9D8816-E89B-4F12-BEB3-3F530BAF8CC7}" type="slidenum">
              <a:rPr lang="en-US" smtClean="0"/>
              <a:t>14</a:t>
            </a:fld>
            <a:endParaRPr lang="en-US"/>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305791"/>
            <a:ext cx="66454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WP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53918" y="5867400"/>
            <a:ext cx="487363" cy="487363"/>
          </a:xfrm>
          <a:prstGeom prst="rect">
            <a:avLst/>
          </a:prstGeom>
        </p:spPr>
      </p:pic>
    </p:spTree>
    <p:extLst>
      <p:ext uri="{BB962C8B-B14F-4D97-AF65-F5344CB8AC3E}">
        <p14:creationId xmlns:p14="http://schemas.microsoft.com/office/powerpoint/2010/main" val="34495389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9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82000" cy="5257800"/>
          </a:xfrm>
        </p:spPr>
        <p:txBody>
          <a:bodyPr>
            <a:normAutofit/>
          </a:bodyPr>
          <a:lstStyle/>
          <a:p>
            <a:pPr marL="0" indent="0">
              <a:buNone/>
            </a:pPr>
            <a:r>
              <a:rPr lang="en-US" sz="4000" i="1" dirty="0">
                <a:solidFill>
                  <a:schemeClr val="bg1"/>
                </a:solidFill>
                <a:latin typeface="Arial" pitchFamily="34" charset="0"/>
                <a:cs typeface="Arial" pitchFamily="34" charset="0"/>
              </a:rPr>
              <a:t>Use </a:t>
            </a:r>
            <a:r>
              <a:rPr lang="en-US" sz="4000" i="1" dirty="0" smtClean="0">
                <a:solidFill>
                  <a:schemeClr val="bg1"/>
                </a:solidFill>
                <a:latin typeface="Arial" pitchFamily="34" charset="0"/>
                <a:cs typeface="Arial" pitchFamily="34" charset="0"/>
              </a:rPr>
              <a:t>the </a:t>
            </a:r>
            <a:r>
              <a:rPr lang="en-US" sz="4000" b="1" i="1" u="sng" dirty="0" smtClean="0">
                <a:solidFill>
                  <a:schemeClr val="bg1"/>
                </a:solidFill>
                <a:latin typeface="Arial" pitchFamily="34" charset="0"/>
                <a:cs typeface="Arial" pitchFamily="34" charset="0"/>
              </a:rPr>
              <a:t>Vertical </a:t>
            </a:r>
            <a:r>
              <a:rPr lang="en-US" sz="4000" b="1" i="1" u="sng" dirty="0">
                <a:solidFill>
                  <a:schemeClr val="bg1"/>
                </a:solidFill>
                <a:latin typeface="Arial" pitchFamily="34" charset="0"/>
                <a:cs typeface="Arial" pitchFamily="34" charset="0"/>
              </a:rPr>
              <a:t>and Horizontal Error Calculator </a:t>
            </a:r>
            <a:r>
              <a:rPr lang="en-US" i="1" dirty="0">
                <a:solidFill>
                  <a:schemeClr val="bg1"/>
                </a:solidFill>
                <a:latin typeface="Arial" pitchFamily="34" charset="0"/>
                <a:cs typeface="Arial" pitchFamily="34" charset="0"/>
              </a:rPr>
              <a:t>which is available </a:t>
            </a:r>
            <a:r>
              <a:rPr lang="en-US" i="1" dirty="0" smtClean="0">
                <a:solidFill>
                  <a:schemeClr val="bg1"/>
                </a:solidFill>
                <a:latin typeface="Arial" pitchFamily="34" charset="0"/>
                <a:cs typeface="Arial" pitchFamily="34" charset="0"/>
              </a:rPr>
              <a:t>on </a:t>
            </a:r>
            <a:r>
              <a:rPr lang="en-US" i="1" dirty="0">
                <a:solidFill>
                  <a:schemeClr val="bg1"/>
                </a:solidFill>
                <a:latin typeface="Arial" pitchFamily="34" charset="0"/>
                <a:cs typeface="Arial" pitchFamily="34" charset="0"/>
              </a:rPr>
              <a:t>the D1NR Navigation Systems Web Site </a:t>
            </a:r>
            <a:r>
              <a:rPr lang="en-US" i="1" dirty="0" smtClean="0">
                <a:solidFill>
                  <a:schemeClr val="bg1"/>
                </a:solidFill>
                <a:latin typeface="Arial" pitchFamily="34" charset="0"/>
                <a:cs typeface="Arial" pitchFamily="34" charset="0"/>
              </a:rPr>
              <a:t>at</a:t>
            </a:r>
            <a:r>
              <a:rPr lang="en-US" dirty="0" smtClean="0">
                <a:solidFill>
                  <a:schemeClr val="bg1"/>
                </a:solidFill>
                <a:latin typeface="Arial" pitchFamily="34" charset="0"/>
                <a:cs typeface="Arial" pitchFamily="34" charset="0"/>
              </a:rPr>
              <a:t>:</a:t>
            </a:r>
            <a:r>
              <a:rPr lang="en-US" i="1" dirty="0" smtClean="0">
                <a:solidFill>
                  <a:schemeClr val="bg1"/>
                </a:solidFill>
                <a:latin typeface="Arial" pitchFamily="34" charset="0"/>
                <a:cs typeface="Arial" pitchFamily="34" charset="0"/>
              </a:rPr>
              <a:t> </a:t>
            </a:r>
          </a:p>
          <a:p>
            <a:pPr marL="0" indent="0" algn="ctr">
              <a:buNone/>
            </a:pPr>
            <a:r>
              <a:rPr lang="en-US" b="1" i="1" dirty="0" smtClean="0">
                <a:solidFill>
                  <a:schemeClr val="bg1"/>
                </a:solidFill>
                <a:latin typeface="Times New Roman" pitchFamily="18" charset="0"/>
                <a:cs typeface="Times New Roman" pitchFamily="18" charset="0"/>
              </a:rPr>
              <a:t> </a:t>
            </a:r>
            <a:r>
              <a:rPr lang="en-US" sz="5200" u="sng" dirty="0" smtClean="0">
                <a:solidFill>
                  <a:schemeClr val="bg1"/>
                </a:solidFill>
                <a:latin typeface="Arial" pitchFamily="34" charset="0"/>
                <a:cs typeface="Arial" pitchFamily="34" charset="0"/>
                <a:hlinkClick r:id="rId5"/>
              </a:rPr>
              <a:t>www.uscgaan.com</a:t>
            </a:r>
            <a:r>
              <a:rPr lang="en-US" dirty="0" smtClean="0">
                <a:solidFill>
                  <a:schemeClr val="bg1"/>
                </a:solidFill>
              </a:rPr>
              <a:t> </a:t>
            </a:r>
          </a:p>
          <a:p>
            <a:pPr marL="0" indent="0">
              <a:buNone/>
            </a:pPr>
            <a:endParaRPr lang="en-US" sz="1200" dirty="0" smtClean="0">
              <a:solidFill>
                <a:schemeClr val="bg1"/>
              </a:solidFill>
            </a:endParaRPr>
          </a:p>
          <a:p>
            <a:r>
              <a:rPr lang="en-US" dirty="0" smtClean="0">
                <a:solidFill>
                  <a:schemeClr val="bg1"/>
                </a:solidFill>
                <a:cs typeface="Times New Roman" pitchFamily="18" charset="0"/>
              </a:rPr>
              <a:t>Use this </a:t>
            </a:r>
            <a:r>
              <a:rPr lang="en-US" dirty="0">
                <a:solidFill>
                  <a:schemeClr val="bg1"/>
                </a:solidFill>
                <a:cs typeface="Times New Roman" pitchFamily="18" charset="0"/>
              </a:rPr>
              <a:t>tool </a:t>
            </a:r>
            <a:r>
              <a:rPr lang="en-US" dirty="0" smtClean="0">
                <a:solidFill>
                  <a:schemeClr val="bg1"/>
                </a:solidFill>
                <a:cs typeface="Times New Roman" pitchFamily="18" charset="0"/>
              </a:rPr>
              <a:t>to calculate the </a:t>
            </a:r>
            <a:r>
              <a:rPr lang="en-US" dirty="0">
                <a:solidFill>
                  <a:schemeClr val="bg1"/>
                </a:solidFill>
                <a:cs typeface="Times New Roman" pitchFamily="18" charset="0"/>
              </a:rPr>
              <a:t>number of feet </a:t>
            </a:r>
            <a:r>
              <a:rPr lang="en-US" dirty="0" smtClean="0">
                <a:solidFill>
                  <a:schemeClr val="bg1"/>
                </a:solidFill>
                <a:cs typeface="Times New Roman" pitchFamily="18" charset="0"/>
              </a:rPr>
              <a:t>that an </a:t>
            </a:r>
            <a:r>
              <a:rPr lang="en-US" dirty="0">
                <a:solidFill>
                  <a:schemeClr val="bg1"/>
                </a:solidFill>
                <a:cs typeface="Times New Roman" pitchFamily="18" charset="0"/>
              </a:rPr>
              <a:t>aid is off station and </a:t>
            </a:r>
            <a:r>
              <a:rPr lang="en-US" dirty="0" smtClean="0">
                <a:solidFill>
                  <a:schemeClr val="bg1"/>
                </a:solidFill>
                <a:cs typeface="Times New Roman" pitchFamily="18" charset="0"/>
              </a:rPr>
              <a:t>its </a:t>
            </a:r>
            <a:r>
              <a:rPr lang="en-US" dirty="0">
                <a:solidFill>
                  <a:schemeClr val="bg1"/>
                </a:solidFill>
                <a:cs typeface="Times New Roman" pitchFamily="18" charset="0"/>
              </a:rPr>
              <a:t>True direction from </a:t>
            </a:r>
            <a:r>
              <a:rPr lang="en-US" dirty="0" smtClean="0">
                <a:solidFill>
                  <a:schemeClr val="bg1"/>
                </a:solidFill>
                <a:cs typeface="Times New Roman" pitchFamily="18" charset="0"/>
              </a:rPr>
              <a:t>its permitted position.</a:t>
            </a:r>
            <a:endParaRPr lang="en-US" dirty="0">
              <a:solidFill>
                <a:schemeClr val="bg1"/>
              </a:solidFill>
              <a:cs typeface="Times New Roman" pitchFamily="18" charset="0"/>
            </a:endParaRPr>
          </a:p>
        </p:txBody>
      </p:sp>
      <p:sp>
        <p:nvSpPr>
          <p:cNvPr id="2" name="Slide Number Placeholder 1"/>
          <p:cNvSpPr>
            <a:spLocks noGrp="1"/>
          </p:cNvSpPr>
          <p:nvPr>
            <p:ph type="sldNum" sz="quarter" idx="12"/>
          </p:nvPr>
        </p:nvSpPr>
        <p:spPr/>
        <p:txBody>
          <a:bodyPr/>
          <a:lstStyle/>
          <a:p>
            <a:fld id="{FD9D8816-E89B-4F12-BEB3-3F530BAF8CC7}" type="slidenum">
              <a:rPr lang="en-US" sz="2400" b="1" smtClean="0">
                <a:solidFill>
                  <a:schemeClr val="tx1"/>
                </a:solidFill>
              </a:rPr>
              <a:t>15</a:t>
            </a:fld>
            <a:endParaRPr lang="en-US" b="1" dirty="0">
              <a:solidFill>
                <a:schemeClr val="tx1"/>
              </a:solidFill>
            </a:endParaRPr>
          </a:p>
        </p:txBody>
      </p:sp>
      <p:pic>
        <p:nvPicPr>
          <p:cNvPr id="5" name="Watch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86600" y="5867400"/>
            <a:ext cx="487363" cy="487363"/>
          </a:xfrm>
          <a:prstGeom prst="rect">
            <a:avLst/>
          </a:prstGeom>
        </p:spPr>
      </p:pic>
    </p:spTree>
    <p:extLst>
      <p:ext uri="{BB962C8B-B14F-4D97-AF65-F5344CB8AC3E}">
        <p14:creationId xmlns:p14="http://schemas.microsoft.com/office/powerpoint/2010/main" val="145625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1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42350" cy="5842000"/>
          </a:xfrm>
        </p:spPr>
        <p:txBody>
          <a:bodyPr>
            <a:normAutofit/>
          </a:bodyPr>
          <a:lstStyle/>
          <a:p>
            <a:pPr marL="0" indent="0" algn="ctr">
              <a:buNone/>
            </a:pPr>
            <a:r>
              <a:rPr lang="en-US" sz="4000" b="1" dirty="0" smtClean="0">
                <a:solidFill>
                  <a:schemeClr val="bg1"/>
                </a:solidFill>
              </a:rPr>
              <a:t>Vertical and Horizontal Error Calculator</a:t>
            </a:r>
          </a:p>
          <a:p>
            <a:pPr marL="0" indent="0">
              <a:buNone/>
            </a:pPr>
            <a:endParaRPr lang="en-US" sz="4000" b="1" dirty="0"/>
          </a:p>
          <a:p>
            <a:pPr marL="0" indent="0">
              <a:buNone/>
            </a:pPr>
            <a:endParaRPr lang="en-US" sz="4000" b="1" dirty="0" smtClean="0"/>
          </a:p>
          <a:p>
            <a:pPr marL="0" indent="0">
              <a:buNone/>
            </a:pPr>
            <a:endParaRPr lang="en-US" sz="4000" b="1" dirty="0"/>
          </a:p>
          <a:p>
            <a:pPr marL="0" indent="0">
              <a:buNone/>
            </a:pPr>
            <a:endParaRPr lang="en-US" sz="4000" b="1" dirty="0" smtClean="0"/>
          </a:p>
          <a:p>
            <a:pPr marL="0" indent="0">
              <a:buNone/>
            </a:pPr>
            <a:endParaRPr lang="en-US" sz="4000" b="1" dirty="0"/>
          </a:p>
          <a:p>
            <a:pPr marL="0" indent="0" algn="ctr">
              <a:buNone/>
            </a:pPr>
            <a:r>
              <a:rPr lang="en-US" sz="3700" b="1" dirty="0" smtClean="0">
                <a:solidFill>
                  <a:schemeClr val="bg1"/>
                </a:solidFill>
              </a:rPr>
              <a:t>Your accuracy is critical to your credibility</a:t>
            </a:r>
            <a:r>
              <a:rPr lang="en-US" sz="4000" b="1" dirty="0" smtClean="0">
                <a:solidFill>
                  <a:schemeClr val="bg1"/>
                </a:solidFill>
              </a:rPr>
              <a:t>!</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FD9D8816-E89B-4F12-BEB3-3F530BAF8CC7}" type="slidenum">
              <a:rPr lang="en-US" smtClean="0"/>
              <a:t>16</a:t>
            </a:fld>
            <a:endParaRPr lang="en-US"/>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9131300" cy="3454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WP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34000" y="5715000"/>
            <a:ext cx="487363" cy="487363"/>
          </a:xfrm>
          <a:prstGeom prst="rect">
            <a:avLst/>
          </a:prstGeom>
        </p:spPr>
      </p:pic>
    </p:spTree>
    <p:extLst>
      <p:ext uri="{BB962C8B-B14F-4D97-AF65-F5344CB8AC3E}">
        <p14:creationId xmlns:p14="http://schemas.microsoft.com/office/powerpoint/2010/main" val="37957405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9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3687762"/>
          </a:xfrm>
        </p:spPr>
        <p:txBody>
          <a:bodyPr>
            <a:noAutofit/>
          </a:bodyPr>
          <a:lstStyle/>
          <a:p>
            <a:pPr algn="just"/>
            <a:r>
              <a:rPr lang="en-US" sz="4000" b="1" i="1" dirty="0" smtClean="0">
                <a:solidFill>
                  <a:schemeClr val="bg1"/>
                </a:solidFill>
                <a:latin typeface="Arial" pitchFamily="34" charset="0"/>
                <a:cs typeface="Arial" pitchFamily="34" charset="0"/>
              </a:rPr>
              <a:t>When the PATON is a regulatory buoy, you are certifying that it conforms to the standard marking specified for a Regulatory Buoy</a:t>
            </a:r>
            <a:endParaRPr lang="en-US" sz="4000" b="1" i="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533400" y="3505200"/>
            <a:ext cx="8001000" cy="2895601"/>
          </a:xfrm>
        </p:spPr>
        <p:txBody>
          <a:bodyPr>
            <a:normAutofit fontScale="92500" lnSpcReduction="20000"/>
          </a:bodyPr>
          <a:lstStyle/>
          <a:p>
            <a:pPr lvl="0"/>
            <a:r>
              <a:rPr lang="en-US" sz="3300" dirty="0" smtClean="0">
                <a:solidFill>
                  <a:schemeClr val="bg1"/>
                </a:solidFill>
                <a:cs typeface="Times New Roman" pitchFamily="18" charset="0"/>
              </a:rPr>
              <a:t>– </a:t>
            </a:r>
            <a:r>
              <a:rPr lang="en-US" sz="3300" dirty="0">
                <a:solidFill>
                  <a:schemeClr val="bg1"/>
                </a:solidFill>
                <a:cs typeface="Times New Roman" pitchFamily="18" charset="0"/>
              </a:rPr>
              <a:t>a </a:t>
            </a:r>
            <a:r>
              <a:rPr lang="en-US" sz="3300" b="1" i="1" dirty="0">
                <a:solidFill>
                  <a:schemeClr val="bg1"/>
                </a:solidFill>
                <a:cs typeface="Arial" pitchFamily="34" charset="0"/>
              </a:rPr>
              <a:t>white </a:t>
            </a:r>
            <a:r>
              <a:rPr lang="en-US" sz="3300" dirty="0">
                <a:solidFill>
                  <a:schemeClr val="bg1"/>
                </a:solidFill>
                <a:cs typeface="Times New Roman" pitchFamily="18" charset="0"/>
              </a:rPr>
              <a:t>aid with </a:t>
            </a:r>
            <a:r>
              <a:rPr lang="en-US" sz="3500" b="1" i="1" dirty="0">
                <a:solidFill>
                  <a:schemeClr val="bg1"/>
                </a:solidFill>
                <a:cs typeface="Arial" pitchFamily="34" charset="0"/>
              </a:rPr>
              <a:t>two </a:t>
            </a:r>
            <a:r>
              <a:rPr lang="en-US" sz="3500" b="1" i="1" dirty="0">
                <a:solidFill>
                  <a:srgbClr val="FF9900"/>
                </a:solidFill>
                <a:cs typeface="Arial" pitchFamily="34" charset="0"/>
              </a:rPr>
              <a:t>orange</a:t>
            </a:r>
            <a:r>
              <a:rPr lang="en-US" sz="3500" b="1" i="1" dirty="0">
                <a:cs typeface="Arial" pitchFamily="34" charset="0"/>
              </a:rPr>
              <a:t> </a:t>
            </a:r>
            <a:r>
              <a:rPr lang="en-US" sz="3500" b="1" i="1" dirty="0">
                <a:solidFill>
                  <a:schemeClr val="bg1"/>
                </a:solidFill>
                <a:cs typeface="Arial" pitchFamily="34" charset="0"/>
              </a:rPr>
              <a:t>bands </a:t>
            </a:r>
            <a:r>
              <a:rPr lang="en-US" sz="3300" dirty="0">
                <a:solidFill>
                  <a:schemeClr val="bg1"/>
                </a:solidFill>
                <a:cs typeface="Times New Roman" pitchFamily="18" charset="0"/>
              </a:rPr>
              <a:t>and </a:t>
            </a:r>
            <a:r>
              <a:rPr lang="en-US" sz="3300" b="1" i="1" dirty="0">
                <a:solidFill>
                  <a:schemeClr val="bg1"/>
                </a:solidFill>
                <a:cs typeface="Arial" pitchFamily="34" charset="0"/>
              </a:rPr>
              <a:t>black </a:t>
            </a:r>
            <a:r>
              <a:rPr lang="en-US" sz="3300" dirty="0">
                <a:solidFill>
                  <a:schemeClr val="bg1"/>
                </a:solidFill>
                <a:cs typeface="Times New Roman" pitchFamily="18" charset="0"/>
              </a:rPr>
              <a:t>lettering and symbols.  This is reported even when the </a:t>
            </a:r>
            <a:r>
              <a:rPr lang="en-US" sz="3300" dirty="0" smtClean="0">
                <a:solidFill>
                  <a:schemeClr val="bg1"/>
                </a:solidFill>
                <a:cs typeface="Times New Roman" pitchFamily="18" charset="0"/>
              </a:rPr>
              <a:t>PATON’s permit </a:t>
            </a:r>
            <a:r>
              <a:rPr lang="en-US" sz="3300" dirty="0">
                <a:solidFill>
                  <a:schemeClr val="bg1"/>
                </a:solidFill>
                <a:cs typeface="Times New Roman" pitchFamily="18" charset="0"/>
              </a:rPr>
              <a:t>has a different specification. </a:t>
            </a:r>
            <a:endParaRPr lang="en-US" sz="3300" dirty="0" smtClean="0">
              <a:solidFill>
                <a:schemeClr val="bg1"/>
              </a:solidFill>
              <a:cs typeface="Times New Roman" pitchFamily="18" charset="0"/>
            </a:endParaRPr>
          </a:p>
          <a:p>
            <a:pPr lvl="0"/>
            <a:r>
              <a:rPr lang="en-US" sz="3300" dirty="0" smtClean="0">
                <a:solidFill>
                  <a:schemeClr val="bg1"/>
                </a:solidFill>
                <a:cs typeface="Times New Roman" pitchFamily="18" charset="0"/>
              </a:rPr>
              <a:t>Commonly</a:t>
            </a:r>
            <a:r>
              <a:rPr lang="en-US" sz="3300" dirty="0">
                <a:solidFill>
                  <a:schemeClr val="bg1"/>
                </a:solidFill>
                <a:cs typeface="Times New Roman" pitchFamily="18" charset="0"/>
              </a:rPr>
              <a:t>, these aids are used for marking </a:t>
            </a:r>
            <a:r>
              <a:rPr lang="en-US" sz="3300" b="1" i="1" dirty="0">
                <a:solidFill>
                  <a:schemeClr val="bg1"/>
                </a:solidFill>
                <a:cs typeface="Arial" pitchFamily="34" charset="0"/>
              </a:rPr>
              <a:t>swim areas</a:t>
            </a:r>
            <a:r>
              <a:rPr lang="en-US" sz="3300" dirty="0">
                <a:solidFill>
                  <a:schemeClr val="bg1"/>
                </a:solidFill>
                <a:cs typeface="Arial" pitchFamily="34" charset="0"/>
              </a:rPr>
              <a:t>, </a:t>
            </a:r>
            <a:r>
              <a:rPr lang="en-US" sz="3300" b="1" i="1" dirty="0">
                <a:solidFill>
                  <a:schemeClr val="bg1"/>
                </a:solidFill>
                <a:cs typeface="Arial" pitchFamily="34" charset="0"/>
              </a:rPr>
              <a:t>no wake </a:t>
            </a:r>
            <a:r>
              <a:rPr lang="en-US" sz="3300" dirty="0">
                <a:solidFill>
                  <a:schemeClr val="bg1"/>
                </a:solidFill>
                <a:cs typeface="Times New Roman" pitchFamily="18" charset="0"/>
              </a:rPr>
              <a:t>and</a:t>
            </a:r>
            <a:r>
              <a:rPr lang="en-US" sz="3300" dirty="0">
                <a:solidFill>
                  <a:schemeClr val="bg1"/>
                </a:solidFill>
                <a:cs typeface="Arial" pitchFamily="34" charset="0"/>
              </a:rPr>
              <a:t> </a:t>
            </a:r>
            <a:r>
              <a:rPr lang="en-US" sz="3300" b="1" i="1" dirty="0">
                <a:solidFill>
                  <a:schemeClr val="bg1"/>
                </a:solidFill>
                <a:cs typeface="Arial" pitchFamily="34" charset="0"/>
              </a:rPr>
              <a:t>speed zones</a:t>
            </a:r>
            <a:r>
              <a:rPr lang="en-US" sz="3300" dirty="0">
                <a:solidFill>
                  <a:schemeClr val="bg1"/>
                </a:solidFill>
                <a:cs typeface="Arial" pitchFamily="34" charset="0"/>
              </a:rPr>
              <a:t>, </a:t>
            </a:r>
            <a:r>
              <a:rPr lang="en-US" sz="3300" b="1" i="1" dirty="0">
                <a:solidFill>
                  <a:schemeClr val="bg1"/>
                </a:solidFill>
                <a:cs typeface="Arial" pitchFamily="34" charset="0"/>
              </a:rPr>
              <a:t>hazards</a:t>
            </a:r>
            <a:r>
              <a:rPr lang="en-US" sz="3300" dirty="0">
                <a:solidFill>
                  <a:schemeClr val="bg1"/>
                </a:solidFill>
                <a:cs typeface="Arial" pitchFamily="34" charset="0"/>
              </a:rPr>
              <a:t>, </a:t>
            </a:r>
            <a:r>
              <a:rPr lang="en-US" sz="3300" b="1" i="1" dirty="0">
                <a:solidFill>
                  <a:schemeClr val="bg1"/>
                </a:solidFill>
                <a:cs typeface="Arial" pitchFamily="34" charset="0"/>
              </a:rPr>
              <a:t>exclusion areas</a:t>
            </a:r>
            <a:r>
              <a:rPr lang="en-US" sz="3300" dirty="0">
                <a:solidFill>
                  <a:schemeClr val="bg1"/>
                </a:solidFill>
                <a:cs typeface="Times New Roman" pitchFamily="18" charset="0"/>
              </a:rPr>
              <a:t>, etc.</a:t>
            </a:r>
          </a:p>
          <a:p>
            <a:endParaRPr lang="en-US" dirty="0"/>
          </a:p>
        </p:txBody>
      </p:sp>
      <p:sp>
        <p:nvSpPr>
          <p:cNvPr id="4" name="Slide Number Placeholder 3"/>
          <p:cNvSpPr>
            <a:spLocks noGrp="1"/>
          </p:cNvSpPr>
          <p:nvPr>
            <p:ph type="sldNum" sz="quarter" idx="12"/>
          </p:nvPr>
        </p:nvSpPr>
        <p:spPr/>
        <p:txBody>
          <a:bodyPr/>
          <a:lstStyle/>
          <a:p>
            <a:fld id="{FD9D8816-E89B-4F12-BEB3-3F530BAF8CC7}" type="slidenum">
              <a:rPr lang="en-US" sz="2400" b="1" smtClean="0">
                <a:solidFill>
                  <a:schemeClr val="tx1"/>
                </a:solidFill>
              </a:rPr>
              <a:t>17</a:t>
            </a:fld>
            <a:endParaRPr lang="en-US" sz="2400" b="1" dirty="0">
              <a:solidFill>
                <a:schemeClr val="tx1"/>
              </a:solidFill>
            </a:endParaRPr>
          </a:p>
        </p:txBody>
      </p:sp>
      <p:pic>
        <p:nvPicPr>
          <p:cNvPr id="5" name="WP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86600" y="6295127"/>
            <a:ext cx="487363" cy="487363"/>
          </a:xfrm>
          <a:prstGeom prst="rect">
            <a:avLst/>
          </a:prstGeom>
        </p:spPr>
      </p:pic>
    </p:spTree>
    <p:extLst>
      <p:ext uri="{BB962C8B-B14F-4D97-AF65-F5344CB8AC3E}">
        <p14:creationId xmlns:p14="http://schemas.microsoft.com/office/powerpoint/2010/main" val="211809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4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457200"/>
            <a:ext cx="5638800" cy="5334000"/>
          </a:xfrm>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fld id="{FD9D8816-E89B-4F12-BEB3-3F530BAF8CC7}" type="slidenum">
              <a:rPr lang="en-US" smtClean="0"/>
              <a:t>18</a:t>
            </a:fld>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0404" y="145503"/>
            <a:ext cx="6318195" cy="6331497"/>
          </a:xfrm>
          <a:prstGeom prst="rect">
            <a:avLst/>
          </a:prstGeom>
          <a:noFill/>
          <a:ln w="254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WP 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56637" y="5638800"/>
            <a:ext cx="487363" cy="487363"/>
          </a:xfrm>
          <a:prstGeom prst="rect">
            <a:avLst/>
          </a:prstGeom>
        </p:spPr>
      </p:pic>
    </p:spTree>
    <p:extLst>
      <p:ext uri="{BB962C8B-B14F-4D97-AF65-F5344CB8AC3E}">
        <p14:creationId xmlns:p14="http://schemas.microsoft.com/office/powerpoint/2010/main" val="12004319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915400" cy="4267200"/>
          </a:xfrm>
        </p:spPr>
        <p:txBody>
          <a:bodyPr>
            <a:noAutofit/>
          </a:bodyPr>
          <a:lstStyle/>
          <a:p>
            <a:pPr marL="0" indent="0" algn="ctr">
              <a:buNone/>
            </a:pPr>
            <a:r>
              <a:rPr lang="en-US" sz="4400" b="1" dirty="0" smtClean="0">
                <a:solidFill>
                  <a:schemeClr val="bg1"/>
                </a:solidFill>
                <a:latin typeface="Arial" pitchFamily="34" charset="0"/>
                <a:cs typeface="Arial" pitchFamily="34" charset="0"/>
              </a:rPr>
              <a:t>Regulatory aids are not used for navigational purposes.</a:t>
            </a:r>
          </a:p>
          <a:p>
            <a:pPr marL="0" indent="0" algn="ctr">
              <a:buNone/>
            </a:pPr>
            <a:endParaRPr lang="en-US" sz="4800" b="1" dirty="0" smtClean="0">
              <a:solidFill>
                <a:schemeClr val="bg1"/>
              </a:solidFill>
              <a:latin typeface="Times New Roman" pitchFamily="18" charset="0"/>
              <a:cs typeface="Times New Roman" pitchFamily="18" charset="0"/>
            </a:endParaRPr>
          </a:p>
          <a:p>
            <a:pPr marL="0" indent="0" algn="ctr">
              <a:buNone/>
            </a:pPr>
            <a:r>
              <a:rPr lang="en-US" sz="4000" b="1" dirty="0" smtClean="0">
                <a:solidFill>
                  <a:schemeClr val="bg1"/>
                </a:solidFill>
                <a:cs typeface="Times New Roman" pitchFamily="18" charset="0"/>
              </a:rPr>
              <a:t>They normally reflect ordinances and laws that are enacted locally.</a:t>
            </a:r>
            <a:endParaRPr lang="en-US" sz="4000" b="1" dirty="0">
              <a:solidFill>
                <a:schemeClr val="bg1"/>
              </a:solidFill>
              <a:cs typeface="Times New Roman" pitchFamily="18" charset="0"/>
            </a:endParaRPr>
          </a:p>
        </p:txBody>
      </p:sp>
      <p:sp>
        <p:nvSpPr>
          <p:cNvPr id="4" name="Slide Number Placeholder 3"/>
          <p:cNvSpPr>
            <a:spLocks noGrp="1"/>
          </p:cNvSpPr>
          <p:nvPr>
            <p:ph type="sldNum" sz="quarter" idx="12"/>
          </p:nvPr>
        </p:nvSpPr>
        <p:spPr/>
        <p:txBody>
          <a:bodyPr/>
          <a:lstStyle/>
          <a:p>
            <a:fld id="{FD9D8816-E89B-4F12-BEB3-3F530BAF8CC7}" type="slidenum">
              <a:rPr lang="en-US" smtClean="0"/>
              <a:t>19</a:t>
            </a:fld>
            <a:endParaRPr lang="en-US"/>
          </a:p>
        </p:txBody>
      </p:sp>
      <p:pic>
        <p:nvPicPr>
          <p:cNvPr id="2" name="WP 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53200" y="5791200"/>
            <a:ext cx="487363" cy="487363"/>
          </a:xfrm>
          <a:prstGeom prst="rect">
            <a:avLst/>
          </a:prstGeom>
        </p:spPr>
      </p:pic>
    </p:spTree>
    <p:extLst>
      <p:ext uri="{BB962C8B-B14F-4D97-AF65-F5344CB8AC3E}">
        <p14:creationId xmlns:p14="http://schemas.microsoft.com/office/powerpoint/2010/main" val="16288362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8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i="1" dirty="0" smtClean="0">
                <a:solidFill>
                  <a:schemeClr val="bg1"/>
                </a:solidFill>
                <a:latin typeface="Arial" pitchFamily="34" charset="0"/>
                <a:cs typeface="Arial" pitchFamily="34" charset="0"/>
              </a:rPr>
              <a:t>What do you mean when you check off this statement?</a:t>
            </a:r>
            <a:endParaRPr lang="en-US" b="1" i="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solidFill>
            <a:schemeClr val="accent1">
              <a:lumMod val="20000"/>
              <a:lumOff val="80000"/>
            </a:schemeClr>
          </a:solidFill>
          <a:ln w="25400">
            <a:solidFill>
              <a:schemeClr val="accent4">
                <a:lumMod val="75000"/>
              </a:schemeClr>
            </a:solidFill>
            <a:prstDash val="sysDash"/>
          </a:ln>
        </p:spPr>
        <p:txBody>
          <a:bodyPr>
            <a:normAutofit/>
          </a:bodyPr>
          <a:lstStyle/>
          <a:p>
            <a:r>
              <a:rPr lang="en-US" b="1" dirty="0" smtClean="0">
                <a:latin typeface="Arial" pitchFamily="34" charset="0"/>
                <a:cs typeface="Arial" pitchFamily="34" charset="0"/>
              </a:rPr>
              <a:t>You are telling the Coast Guard that everything is perfect about the PATON that you have reported</a:t>
            </a:r>
            <a:r>
              <a:rPr lang="en-US"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Many readers of your report, due to their busy CG schedules, may not read further than this statement and just file your report. This is their action flag.</a:t>
            </a:r>
          </a:p>
          <a:p>
            <a:r>
              <a:rPr lang="en-US" sz="2800" dirty="0">
                <a:latin typeface="Times New Roman" pitchFamily="18" charset="0"/>
                <a:cs typeface="Times New Roman" pitchFamily="18" charset="0"/>
              </a:rPr>
              <a:t>T</a:t>
            </a:r>
            <a:r>
              <a:rPr lang="en-US" sz="2800" dirty="0" smtClean="0">
                <a:latin typeface="Times New Roman" pitchFamily="18" charset="0"/>
                <a:cs typeface="Times New Roman" pitchFamily="18" charset="0"/>
              </a:rPr>
              <a:t>he following observations and checks are assumed to have been performed by you when you respond with a</a:t>
            </a:r>
            <a:r>
              <a:rPr lang="en-US" dirty="0" smtClean="0">
                <a:latin typeface="Times New Roman" pitchFamily="18" charset="0"/>
                <a:cs typeface="Times New Roman" pitchFamily="18" charset="0"/>
              </a:rPr>
              <a:t> </a:t>
            </a:r>
            <a:r>
              <a:rPr lang="en-US" b="1" dirty="0" smtClean="0">
                <a:solidFill>
                  <a:schemeClr val="accent4">
                    <a:lumMod val="75000"/>
                  </a:schemeClr>
                </a:solidFill>
                <a:latin typeface="Times New Roman" pitchFamily="18" charset="0"/>
                <a:cs typeface="Times New Roman" pitchFamily="18" charset="0"/>
              </a:rPr>
              <a:t>YES</a:t>
            </a: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to this question.</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D9D8816-E89B-4F12-BEB3-3F530BAF8CC7}" type="slidenum">
              <a:rPr lang="en-US" smtClean="0"/>
              <a:t>2</a:t>
            </a:fld>
            <a:endParaRPr lang="en-US" dirty="0"/>
          </a:p>
        </p:txBody>
      </p:sp>
      <p:pic>
        <p:nvPicPr>
          <p:cNvPr id="5" name="WP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91400" y="6105141"/>
            <a:ext cx="487363" cy="487363"/>
          </a:xfrm>
          <a:prstGeom prst="rect">
            <a:avLst/>
          </a:prstGeom>
        </p:spPr>
      </p:pic>
    </p:spTree>
    <p:extLst>
      <p:ext uri="{BB962C8B-B14F-4D97-AF65-F5344CB8AC3E}">
        <p14:creationId xmlns:p14="http://schemas.microsoft.com/office/powerpoint/2010/main" val="1045555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3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3001962"/>
          </a:xfrm>
          <a:solidFill>
            <a:srgbClr val="000066"/>
          </a:solidFill>
        </p:spPr>
        <p:txBody>
          <a:bodyPr>
            <a:noAutofit/>
          </a:bodyPr>
          <a:lstStyle/>
          <a:p>
            <a:r>
              <a:rPr lang="en-US" b="1" i="1" dirty="0" smtClean="0">
                <a:solidFill>
                  <a:schemeClr val="bg1"/>
                </a:solidFill>
                <a:latin typeface="Arial" pitchFamily="34" charset="0"/>
                <a:cs typeface="Arial" pitchFamily="34" charset="0"/>
              </a:rPr>
              <a:t>When the aid is used for a special purpose, you are certifying that it is </a:t>
            </a:r>
            <a:r>
              <a:rPr lang="en-US" sz="4800" b="1" i="1" dirty="0" smtClean="0">
                <a:solidFill>
                  <a:srgbClr val="FFFF00"/>
                </a:solidFill>
                <a:latin typeface="Arial" pitchFamily="34" charset="0"/>
                <a:cs typeface="Arial" pitchFamily="34" charset="0"/>
              </a:rPr>
              <a:t>yellow</a:t>
            </a:r>
            <a:r>
              <a:rPr lang="en-US" b="1" i="1" dirty="0" smtClean="0">
                <a:solidFill>
                  <a:schemeClr val="accent4">
                    <a:lumMod val="75000"/>
                  </a:schemeClr>
                </a:solidFill>
                <a:latin typeface="Arial" pitchFamily="34" charset="0"/>
                <a:cs typeface="Arial" pitchFamily="34" charset="0"/>
              </a:rPr>
              <a:t> </a:t>
            </a:r>
            <a:r>
              <a:rPr lang="en-US" b="1" i="1" dirty="0" smtClean="0">
                <a:solidFill>
                  <a:schemeClr val="bg1"/>
                </a:solidFill>
                <a:latin typeface="Arial" pitchFamily="34" charset="0"/>
                <a:cs typeface="Arial" pitchFamily="34" charset="0"/>
              </a:rPr>
              <a:t>with </a:t>
            </a:r>
            <a:r>
              <a:rPr lang="en-US" sz="4800" b="1" i="1" dirty="0" smtClean="0">
                <a:solidFill>
                  <a:schemeClr val="bg1"/>
                </a:solidFill>
                <a:latin typeface="Arial" pitchFamily="34" charset="0"/>
                <a:cs typeface="Arial" pitchFamily="34" charset="0"/>
              </a:rPr>
              <a:t>black</a:t>
            </a:r>
            <a:r>
              <a:rPr lang="en-US" b="1" i="1" dirty="0" smtClean="0">
                <a:solidFill>
                  <a:schemeClr val="bg1"/>
                </a:solidFill>
                <a:latin typeface="Arial" pitchFamily="34" charset="0"/>
                <a:cs typeface="Arial" pitchFamily="34" charset="0"/>
              </a:rPr>
              <a:t> letters.</a:t>
            </a:r>
            <a:endParaRPr lang="en-US" b="1" i="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2971800"/>
            <a:ext cx="8229600" cy="3276600"/>
          </a:xfrm>
        </p:spPr>
        <p:txBody>
          <a:bodyPr/>
          <a:lstStyle/>
          <a:p>
            <a:pPr lvl="0"/>
            <a:endParaRPr lang="en-US" dirty="0" smtClean="0"/>
          </a:p>
          <a:p>
            <a:pPr lvl="0"/>
            <a:r>
              <a:rPr lang="en-US" sz="4000" dirty="0" smtClean="0">
                <a:solidFill>
                  <a:schemeClr val="bg1"/>
                </a:solidFill>
                <a:latin typeface="Times New Roman" pitchFamily="18" charset="0"/>
                <a:cs typeface="Times New Roman" pitchFamily="18" charset="0"/>
              </a:rPr>
              <a:t>These </a:t>
            </a:r>
            <a:r>
              <a:rPr lang="en-US" sz="4000" dirty="0">
                <a:solidFill>
                  <a:schemeClr val="bg1"/>
                </a:solidFill>
                <a:latin typeface="Times New Roman" pitchFamily="18" charset="0"/>
                <a:cs typeface="Times New Roman" pitchFamily="18" charset="0"/>
              </a:rPr>
              <a:t>aids typically mark mooring area boundaries, aquaculture facilities and aids, sail race marks, etc.</a:t>
            </a:r>
          </a:p>
          <a:p>
            <a:pPr marL="0" indent="0">
              <a:buNone/>
            </a:pPr>
            <a:endParaRPr lang="en-US" dirty="0"/>
          </a:p>
        </p:txBody>
      </p:sp>
      <p:sp>
        <p:nvSpPr>
          <p:cNvPr id="4" name="Slide Number Placeholder 3"/>
          <p:cNvSpPr>
            <a:spLocks noGrp="1"/>
          </p:cNvSpPr>
          <p:nvPr>
            <p:ph type="sldNum" sz="quarter" idx="12"/>
          </p:nvPr>
        </p:nvSpPr>
        <p:spPr/>
        <p:txBody>
          <a:bodyPr/>
          <a:lstStyle/>
          <a:p>
            <a:fld id="{FD9D8816-E89B-4F12-BEB3-3F530BAF8CC7}" type="slidenum">
              <a:rPr lang="en-US" smtClean="0"/>
              <a:t>20</a:t>
            </a:fld>
            <a:endParaRPr lang="en-US" dirty="0"/>
          </a:p>
        </p:txBody>
      </p:sp>
      <p:pic>
        <p:nvPicPr>
          <p:cNvPr id="5" name="WP 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24600" y="5791200"/>
            <a:ext cx="487363" cy="487363"/>
          </a:xfrm>
          <a:prstGeom prst="rect">
            <a:avLst/>
          </a:prstGeom>
        </p:spPr>
      </p:pic>
    </p:spTree>
    <p:extLst>
      <p:ext uri="{BB962C8B-B14F-4D97-AF65-F5344CB8AC3E}">
        <p14:creationId xmlns:p14="http://schemas.microsoft.com/office/powerpoint/2010/main" val="331541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68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81000"/>
            <a:ext cx="5943600" cy="4953000"/>
          </a:xfrm>
        </p:spPr>
        <p:txBody>
          <a:bodyPr/>
          <a:lstStyle/>
          <a:p>
            <a:endParaRPr lang="en-US" dirty="0"/>
          </a:p>
        </p:txBody>
      </p:sp>
      <p:sp>
        <p:nvSpPr>
          <p:cNvPr id="4" name="Slide Number Placeholder 3"/>
          <p:cNvSpPr>
            <a:spLocks noGrp="1"/>
          </p:cNvSpPr>
          <p:nvPr>
            <p:ph type="sldNum" sz="quarter" idx="12"/>
          </p:nvPr>
        </p:nvSpPr>
        <p:spPr/>
        <p:txBody>
          <a:bodyPr/>
          <a:lstStyle/>
          <a:p>
            <a:fld id="{FD9D8816-E89B-4F12-BEB3-3F530BAF8CC7}" type="slidenum">
              <a:rPr lang="en-US" smtClean="0"/>
              <a:t>21</a:t>
            </a:fld>
            <a:endParaRPr lang="en-US"/>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64614"/>
            <a:ext cx="6941696" cy="646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WP 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8496" y="5562600"/>
            <a:ext cx="487363" cy="487363"/>
          </a:xfrm>
          <a:prstGeom prst="rect">
            <a:avLst/>
          </a:prstGeom>
        </p:spPr>
      </p:pic>
    </p:spTree>
    <p:extLst>
      <p:ext uri="{BB962C8B-B14F-4D97-AF65-F5344CB8AC3E}">
        <p14:creationId xmlns:p14="http://schemas.microsoft.com/office/powerpoint/2010/main" val="38258473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305800" cy="5867400"/>
          </a:xfrm>
        </p:spPr>
        <p:txBody>
          <a:bodyPr>
            <a:noAutofit/>
          </a:bodyPr>
          <a:lstStyle/>
          <a:p>
            <a:pPr marL="0" lvl="0" indent="0" algn="ctr">
              <a:buNone/>
            </a:pPr>
            <a:r>
              <a:rPr lang="en-US" sz="4800" b="1" i="1" dirty="0" smtClean="0">
                <a:solidFill>
                  <a:schemeClr val="bg1"/>
                </a:solidFill>
                <a:latin typeface="Arial" pitchFamily="34" charset="0"/>
                <a:cs typeface="Arial" pitchFamily="34" charset="0"/>
              </a:rPr>
              <a:t>When </a:t>
            </a:r>
            <a:r>
              <a:rPr lang="en-US" sz="4800" b="1" i="1" dirty="0">
                <a:solidFill>
                  <a:schemeClr val="bg1"/>
                </a:solidFill>
                <a:latin typeface="Arial" pitchFamily="34" charset="0"/>
                <a:cs typeface="Arial" pitchFamily="34" charset="0"/>
              </a:rPr>
              <a:t>you are not sure whether </a:t>
            </a:r>
            <a:r>
              <a:rPr lang="en-US" sz="4800" b="1" i="1" dirty="0" smtClean="0">
                <a:solidFill>
                  <a:schemeClr val="bg1"/>
                </a:solidFill>
                <a:latin typeface="Arial" pitchFamily="34" charset="0"/>
                <a:cs typeface="Arial" pitchFamily="34" charset="0"/>
              </a:rPr>
              <a:t>a </a:t>
            </a:r>
            <a:r>
              <a:rPr lang="en-US" sz="4800" b="1" i="1" dirty="0">
                <a:solidFill>
                  <a:schemeClr val="bg1"/>
                </a:solidFill>
                <a:latin typeface="Arial" pitchFamily="34" charset="0"/>
                <a:cs typeface="Arial" pitchFamily="34" charset="0"/>
              </a:rPr>
              <a:t>problem </a:t>
            </a:r>
            <a:r>
              <a:rPr lang="en-US" sz="4800" b="1" i="1" dirty="0" smtClean="0">
                <a:solidFill>
                  <a:schemeClr val="bg1"/>
                </a:solidFill>
                <a:latin typeface="Arial" pitchFamily="34" charset="0"/>
                <a:cs typeface="Arial" pitchFamily="34" charset="0"/>
              </a:rPr>
              <a:t>exists, discuss it with </a:t>
            </a:r>
            <a:r>
              <a:rPr lang="en-US" sz="4800" b="1" i="1" dirty="0">
                <a:solidFill>
                  <a:schemeClr val="bg1"/>
                </a:solidFill>
                <a:latin typeface="Arial" pitchFamily="34" charset="0"/>
                <a:cs typeface="Arial" pitchFamily="34" charset="0"/>
              </a:rPr>
              <a:t>your </a:t>
            </a:r>
            <a:endParaRPr lang="en-US" sz="4800" b="1" i="1" dirty="0" smtClean="0">
              <a:solidFill>
                <a:schemeClr val="bg1"/>
              </a:solidFill>
              <a:latin typeface="Arial" pitchFamily="34" charset="0"/>
              <a:cs typeface="Arial" pitchFamily="34" charset="0"/>
            </a:endParaRPr>
          </a:p>
          <a:p>
            <a:pPr marL="0" lvl="0" indent="0" algn="ctr">
              <a:buNone/>
            </a:pPr>
            <a:r>
              <a:rPr lang="en-US" sz="4800" b="1" i="1" u="sng" dirty="0" smtClean="0">
                <a:solidFill>
                  <a:schemeClr val="bg1"/>
                </a:solidFill>
                <a:latin typeface="Arial" pitchFamily="34" charset="0"/>
                <a:cs typeface="Arial" pitchFamily="34" charset="0"/>
              </a:rPr>
              <a:t>ADSO-NS</a:t>
            </a:r>
            <a:r>
              <a:rPr lang="en-US" sz="4800" b="1" i="1" dirty="0" smtClean="0">
                <a:solidFill>
                  <a:schemeClr val="bg1"/>
                </a:solidFill>
                <a:latin typeface="Arial" pitchFamily="34" charset="0"/>
                <a:cs typeface="Arial" pitchFamily="34" charset="0"/>
              </a:rPr>
              <a:t> or </a:t>
            </a:r>
            <a:r>
              <a:rPr lang="en-US" sz="4800" b="1" i="1" u="sng" dirty="0" smtClean="0">
                <a:solidFill>
                  <a:schemeClr val="bg1"/>
                </a:solidFill>
                <a:latin typeface="Arial" pitchFamily="34" charset="0"/>
                <a:cs typeface="Arial" pitchFamily="34" charset="0"/>
              </a:rPr>
              <a:t>DSO-NS</a:t>
            </a:r>
            <a:r>
              <a:rPr lang="en-US" sz="4800" b="1" i="1" dirty="0" smtClean="0">
                <a:solidFill>
                  <a:schemeClr val="bg1"/>
                </a:solidFill>
                <a:latin typeface="Arial" pitchFamily="34" charset="0"/>
                <a:cs typeface="Arial" pitchFamily="34" charset="0"/>
              </a:rPr>
              <a:t>.</a:t>
            </a:r>
          </a:p>
          <a:p>
            <a:pPr marL="0" lvl="0" indent="0" algn="ctr">
              <a:buNone/>
            </a:pPr>
            <a:endParaRPr lang="en-US" sz="1800" b="1" i="1" dirty="0">
              <a:solidFill>
                <a:schemeClr val="bg1"/>
              </a:solidFill>
              <a:latin typeface="Arial" pitchFamily="34" charset="0"/>
              <a:cs typeface="Arial" pitchFamily="34" charset="0"/>
            </a:endParaRPr>
          </a:p>
          <a:p>
            <a:pPr marL="0" lvl="0" indent="0" algn="ctr">
              <a:buNone/>
            </a:pPr>
            <a:r>
              <a:rPr lang="en-US" sz="4000" b="1" i="1" dirty="0" smtClean="0">
                <a:solidFill>
                  <a:srgbClr val="66FFFF"/>
                </a:solidFill>
                <a:latin typeface="Arial" pitchFamily="34" charset="0"/>
                <a:cs typeface="Arial" pitchFamily="34" charset="0"/>
              </a:rPr>
              <a:t>Protect the credibility of the AVs in First Northern.</a:t>
            </a:r>
            <a:endParaRPr lang="en-US" sz="2800" b="1" i="1" dirty="0">
              <a:solidFill>
                <a:srgbClr val="66FFFF"/>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D9D8816-E89B-4F12-BEB3-3F530BAF8CC7}" type="slidenum">
              <a:rPr lang="en-US" sz="2400" b="1" smtClean="0">
                <a:solidFill>
                  <a:schemeClr val="tx1"/>
                </a:solidFill>
              </a:rPr>
              <a:t>22</a:t>
            </a:fld>
            <a:endParaRPr lang="en-US" sz="2400" b="1" dirty="0">
              <a:solidFill>
                <a:schemeClr val="tx1"/>
              </a:solidFill>
            </a:endParaRPr>
          </a:p>
        </p:txBody>
      </p:sp>
      <p:pic>
        <p:nvPicPr>
          <p:cNvPr id="4" name="WP 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62600" y="5943600"/>
            <a:ext cx="487363" cy="487363"/>
          </a:xfrm>
          <a:prstGeom prst="rect">
            <a:avLst/>
          </a:prstGeom>
        </p:spPr>
      </p:pic>
    </p:spTree>
    <p:extLst>
      <p:ext uri="{BB962C8B-B14F-4D97-AF65-F5344CB8AC3E}">
        <p14:creationId xmlns:p14="http://schemas.microsoft.com/office/powerpoint/2010/main" val="90719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1630362"/>
          </a:xfrm>
        </p:spPr>
        <p:txBody>
          <a:bodyPr>
            <a:noAutofit/>
          </a:bodyPr>
          <a:lstStyle/>
          <a:p>
            <a:r>
              <a:rPr lang="en-US" b="1" i="1" dirty="0" smtClean="0">
                <a:solidFill>
                  <a:schemeClr val="accent6">
                    <a:lumMod val="75000"/>
                  </a:schemeClr>
                </a:solidFill>
                <a:latin typeface="+mn-lt"/>
                <a:cs typeface="Arial" pitchFamily="34" charset="0"/>
              </a:rPr>
              <a:t>You are certifying that there are no </a:t>
            </a:r>
            <a:r>
              <a:rPr lang="en-US" b="1" i="1" u="sng" dirty="0" smtClean="0">
                <a:solidFill>
                  <a:schemeClr val="accent6">
                    <a:lumMod val="75000"/>
                  </a:schemeClr>
                </a:solidFill>
                <a:latin typeface="+mn-lt"/>
                <a:cs typeface="Arial" pitchFamily="34" charset="0"/>
              </a:rPr>
              <a:t>documentation</a:t>
            </a:r>
            <a:r>
              <a:rPr lang="en-US" b="1" i="1" dirty="0" smtClean="0">
                <a:solidFill>
                  <a:schemeClr val="accent6">
                    <a:lumMod val="75000"/>
                  </a:schemeClr>
                </a:solidFill>
                <a:latin typeface="+mn-lt"/>
                <a:cs typeface="Arial" pitchFamily="34" charset="0"/>
              </a:rPr>
              <a:t> errors in the PATONs permit.</a:t>
            </a:r>
            <a:endParaRPr lang="en-US" i="1" dirty="0">
              <a:solidFill>
                <a:schemeClr val="accent6">
                  <a:lumMod val="75000"/>
                </a:schemeClr>
              </a:solidFill>
              <a:latin typeface="+mn-lt"/>
              <a:cs typeface="Arial" pitchFamily="34" charset="0"/>
            </a:endParaRPr>
          </a:p>
        </p:txBody>
      </p:sp>
      <p:sp>
        <p:nvSpPr>
          <p:cNvPr id="3" name="Content Placeholder 2"/>
          <p:cNvSpPr>
            <a:spLocks noGrp="1"/>
          </p:cNvSpPr>
          <p:nvPr>
            <p:ph idx="1"/>
          </p:nvPr>
        </p:nvSpPr>
        <p:spPr>
          <a:xfrm>
            <a:off x="533400" y="2438401"/>
            <a:ext cx="8305800" cy="3810000"/>
          </a:xfrm>
          <a:solidFill>
            <a:schemeClr val="bg1"/>
          </a:solidFill>
        </p:spPr>
        <p:txBody>
          <a:bodyPr>
            <a:normAutofit fontScale="92500" lnSpcReduction="20000"/>
          </a:bodyPr>
          <a:lstStyle/>
          <a:p>
            <a:pPr lvl="0" algn="just"/>
            <a:r>
              <a:rPr lang="en-US" dirty="0" smtClean="0">
                <a:cs typeface="Times New Roman" pitchFamily="18" charset="0"/>
              </a:rPr>
              <a:t>The </a:t>
            </a:r>
            <a:r>
              <a:rPr lang="en-US" b="1" dirty="0" smtClean="0">
                <a:cs typeface="Times New Roman" pitchFamily="18" charset="0"/>
              </a:rPr>
              <a:t>primary data source </a:t>
            </a:r>
            <a:r>
              <a:rPr lang="en-US" dirty="0" smtClean="0">
                <a:cs typeface="Times New Roman" pitchFamily="18" charset="0"/>
              </a:rPr>
              <a:t>for a private aid to navigation are the specifications in the PATON’s record on the PATON System.</a:t>
            </a:r>
          </a:p>
          <a:p>
            <a:pPr lvl="0" algn="just"/>
            <a:r>
              <a:rPr lang="en-US" dirty="0" smtClean="0">
                <a:cs typeface="Times New Roman" pitchFamily="18" charset="0"/>
              </a:rPr>
              <a:t>Therefore, you are certifying that the plotted observation of the PATON,  the Light List data and the charted position, including the symbols and abbreviations, reflects the information on the PATON’s specifications as shown in the PATON System..</a:t>
            </a:r>
            <a:endParaRPr lang="en-US" dirty="0">
              <a:cs typeface="Times New Roman" pitchFamily="18" charset="0"/>
            </a:endParaRPr>
          </a:p>
        </p:txBody>
      </p:sp>
      <p:sp>
        <p:nvSpPr>
          <p:cNvPr id="4" name="Slide Number Placeholder 3"/>
          <p:cNvSpPr>
            <a:spLocks noGrp="1"/>
          </p:cNvSpPr>
          <p:nvPr>
            <p:ph type="sldNum" sz="quarter" idx="12"/>
          </p:nvPr>
        </p:nvSpPr>
        <p:spPr/>
        <p:txBody>
          <a:bodyPr/>
          <a:lstStyle/>
          <a:p>
            <a:fld id="{FD9D8816-E89B-4F12-BEB3-3F530BAF8CC7}" type="slidenum">
              <a:rPr lang="en-US" sz="2400" b="1" smtClean="0">
                <a:solidFill>
                  <a:schemeClr val="tx1"/>
                </a:solidFill>
              </a:rPr>
              <a:t>3</a:t>
            </a:fld>
            <a:endParaRPr lang="en-US" sz="2400" b="1" dirty="0">
              <a:solidFill>
                <a:schemeClr val="tx1"/>
              </a:solidFill>
            </a:endParaRPr>
          </a:p>
        </p:txBody>
      </p:sp>
      <p:pic>
        <p:nvPicPr>
          <p:cNvPr id="6" name="Watch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5638800"/>
            <a:ext cx="487363" cy="487363"/>
          </a:xfrm>
          <a:prstGeom prst="rect">
            <a:avLst/>
          </a:prstGeom>
        </p:spPr>
      </p:pic>
    </p:spTree>
    <p:extLst>
      <p:ext uri="{BB962C8B-B14F-4D97-AF65-F5344CB8AC3E}">
        <p14:creationId xmlns:p14="http://schemas.microsoft.com/office/powerpoint/2010/main" val="312766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68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9D8816-E89B-4F12-BEB3-3F530BAF8CC7}" type="slidenum">
              <a:rPr lang="en-US" smtClean="0"/>
              <a:t>4</a:t>
            </a:fld>
            <a:endParaRPr lang="en-US"/>
          </a:p>
        </p:txBody>
      </p:sp>
      <p:sp>
        <p:nvSpPr>
          <p:cNvPr id="5" name="Title 1"/>
          <p:cNvSpPr>
            <a:spLocks noGrp="1"/>
          </p:cNvSpPr>
          <p:nvPr>
            <p:ph idx="1"/>
          </p:nvPr>
        </p:nvSpPr>
        <p:spPr>
          <a:xfrm>
            <a:off x="381000" y="762000"/>
            <a:ext cx="8229600" cy="5364163"/>
          </a:xfrm>
        </p:spPr>
        <p:txBody>
          <a:bodyPr/>
          <a:lstStyle/>
          <a:p>
            <a:endParaRPr lang="en-US" dirty="0"/>
          </a:p>
        </p:txBody>
      </p:sp>
      <p:sp>
        <p:nvSpPr>
          <p:cNvPr id="2" name="Down Arrow 1"/>
          <p:cNvSpPr/>
          <p:nvPr/>
        </p:nvSpPr>
        <p:spPr>
          <a:xfrm>
            <a:off x="2667000" y="1295400"/>
            <a:ext cx="838200" cy="990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WP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81600" y="6370637"/>
            <a:ext cx="487363" cy="487363"/>
          </a:xfrm>
          <a:prstGeom prst="rect">
            <a:avLst/>
          </a:prstGeom>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088" y="762000"/>
            <a:ext cx="8848767" cy="548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a:off x="3200400" y="1676400"/>
            <a:ext cx="484632" cy="978408"/>
          </a:xfrm>
          <a:prstGeom prst="down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05000" y="1030069"/>
            <a:ext cx="2774670" cy="646331"/>
          </a:xfrm>
          <a:prstGeom prst="rect">
            <a:avLst/>
          </a:prstGeom>
          <a:solidFill>
            <a:schemeClr val="accent6">
              <a:lumMod val="40000"/>
              <a:lumOff val="60000"/>
            </a:schemeClr>
          </a:solidFill>
          <a:ln w="25400">
            <a:solidFill>
              <a:schemeClr val="tx1"/>
            </a:solidFill>
          </a:ln>
        </p:spPr>
        <p:txBody>
          <a:bodyPr wrap="none" rtlCol="0">
            <a:spAutoFit/>
          </a:bodyPr>
          <a:lstStyle/>
          <a:p>
            <a:r>
              <a:rPr lang="en-US" dirty="0" smtClean="0"/>
              <a:t>The latest and most current</a:t>
            </a:r>
          </a:p>
          <a:p>
            <a:r>
              <a:rPr lang="en-US" dirty="0" smtClean="0"/>
              <a:t>Specifications for a PATON.</a:t>
            </a:r>
            <a:endParaRPr lang="en-US" dirty="0"/>
          </a:p>
        </p:txBody>
      </p:sp>
    </p:spTree>
    <p:extLst>
      <p:ext uri="{BB962C8B-B14F-4D97-AF65-F5344CB8AC3E}">
        <p14:creationId xmlns:p14="http://schemas.microsoft.com/office/powerpoint/2010/main" val="3537740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7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2239962"/>
          </a:xfrm>
        </p:spPr>
        <p:txBody>
          <a:bodyPr>
            <a:noAutofit/>
          </a:bodyPr>
          <a:lstStyle/>
          <a:p>
            <a:r>
              <a:rPr lang="en-US" sz="4000" b="1" i="1" dirty="0" smtClean="0">
                <a:solidFill>
                  <a:schemeClr val="accent6">
                    <a:lumMod val="75000"/>
                  </a:schemeClr>
                </a:solidFill>
                <a:latin typeface="+mn-lt"/>
                <a:cs typeface="Arial" pitchFamily="34" charset="0"/>
              </a:rPr>
              <a:t>You are certifying that you observed no physical discrepancies on the PATON.</a:t>
            </a:r>
            <a:endParaRPr lang="en-US" sz="4000" b="1" i="1" dirty="0">
              <a:solidFill>
                <a:schemeClr val="accent6">
                  <a:lumMod val="75000"/>
                </a:schemeClr>
              </a:solidFill>
              <a:latin typeface="+mn-lt"/>
              <a:cs typeface="Arial" pitchFamily="34" charset="0"/>
            </a:endParaRPr>
          </a:p>
        </p:txBody>
      </p:sp>
      <p:sp>
        <p:nvSpPr>
          <p:cNvPr id="3" name="Content Placeholder 2"/>
          <p:cNvSpPr>
            <a:spLocks noGrp="1"/>
          </p:cNvSpPr>
          <p:nvPr>
            <p:ph idx="1"/>
          </p:nvPr>
        </p:nvSpPr>
        <p:spPr>
          <a:xfrm>
            <a:off x="381000" y="2438400"/>
            <a:ext cx="8229600" cy="4038600"/>
          </a:xfrm>
        </p:spPr>
        <p:txBody>
          <a:bodyPr>
            <a:noAutofit/>
          </a:bodyPr>
          <a:lstStyle/>
          <a:p>
            <a:pPr marL="0" lvl="0" indent="0">
              <a:buNone/>
            </a:pPr>
            <a:r>
              <a:rPr lang="en-US" b="1" i="1" dirty="0" smtClean="0">
                <a:cs typeface="Arial" pitchFamily="34" charset="0"/>
              </a:rPr>
              <a:t>In your professional opinion:</a:t>
            </a:r>
            <a:r>
              <a:rPr lang="en-US" dirty="0" smtClean="0">
                <a:cs typeface="Arial" pitchFamily="34" charset="0"/>
              </a:rPr>
              <a:t> </a:t>
            </a:r>
          </a:p>
          <a:p>
            <a:r>
              <a:rPr lang="en-US" sz="2800" b="1" dirty="0">
                <a:solidFill>
                  <a:srgbClr val="0000FF"/>
                </a:solidFill>
                <a:cs typeface="Times New Roman" pitchFamily="18" charset="0"/>
              </a:rPr>
              <a:t>T</a:t>
            </a:r>
            <a:r>
              <a:rPr lang="en-US" sz="2800" b="1" dirty="0" smtClean="0">
                <a:solidFill>
                  <a:srgbClr val="0000FF"/>
                </a:solidFill>
                <a:cs typeface="Times New Roman" pitchFamily="18" charset="0"/>
              </a:rPr>
              <a:t>he PATON </a:t>
            </a:r>
            <a:r>
              <a:rPr lang="en-US" sz="2800" b="1" dirty="0">
                <a:solidFill>
                  <a:srgbClr val="0000FF"/>
                </a:solidFill>
                <a:cs typeface="Times New Roman" pitchFamily="18" charset="0"/>
              </a:rPr>
              <a:t>has all of its numbers or </a:t>
            </a:r>
            <a:r>
              <a:rPr lang="en-US" sz="2800" b="1" dirty="0" smtClean="0">
                <a:solidFill>
                  <a:srgbClr val="0000FF"/>
                </a:solidFill>
                <a:cs typeface="Times New Roman" pitchFamily="18" charset="0"/>
              </a:rPr>
              <a:t>letters.</a:t>
            </a:r>
          </a:p>
          <a:p>
            <a:r>
              <a:rPr lang="en-US" sz="2800" b="1" dirty="0" smtClean="0">
                <a:solidFill>
                  <a:srgbClr val="0000FF"/>
                </a:solidFill>
                <a:cs typeface="Times New Roman" pitchFamily="18" charset="0"/>
              </a:rPr>
              <a:t>The </a:t>
            </a:r>
            <a:r>
              <a:rPr lang="en-US" sz="2800" b="1" dirty="0">
                <a:solidFill>
                  <a:srgbClr val="0000FF"/>
                </a:solidFill>
                <a:cs typeface="Times New Roman" pitchFamily="18" charset="0"/>
              </a:rPr>
              <a:t>shape is </a:t>
            </a:r>
            <a:r>
              <a:rPr lang="en-US" sz="2800" b="1" dirty="0" smtClean="0">
                <a:solidFill>
                  <a:srgbClr val="0000FF"/>
                </a:solidFill>
                <a:cs typeface="Times New Roman" pitchFamily="18" charset="0"/>
              </a:rPr>
              <a:t>right.</a:t>
            </a:r>
          </a:p>
          <a:p>
            <a:r>
              <a:rPr lang="en-US" sz="2800" b="1" dirty="0">
                <a:solidFill>
                  <a:srgbClr val="0000FF"/>
                </a:solidFill>
                <a:cs typeface="Times New Roman" pitchFamily="18" charset="0"/>
              </a:rPr>
              <a:t>I</a:t>
            </a:r>
            <a:r>
              <a:rPr lang="en-US" sz="2800" b="1" dirty="0" smtClean="0">
                <a:solidFill>
                  <a:srgbClr val="0000FF"/>
                </a:solidFill>
                <a:cs typeface="Times New Roman" pitchFamily="18" charset="0"/>
              </a:rPr>
              <a:t>f </a:t>
            </a:r>
            <a:r>
              <a:rPr lang="en-US" sz="2800" b="1" dirty="0">
                <a:solidFill>
                  <a:srgbClr val="0000FF"/>
                </a:solidFill>
                <a:cs typeface="Times New Roman" pitchFamily="18" charset="0"/>
              </a:rPr>
              <a:t>lighted, the light color is </a:t>
            </a:r>
            <a:r>
              <a:rPr lang="en-US" sz="2800" b="1" dirty="0" smtClean="0">
                <a:solidFill>
                  <a:srgbClr val="0000FF"/>
                </a:solidFill>
                <a:cs typeface="Times New Roman" pitchFamily="18" charset="0"/>
              </a:rPr>
              <a:t>correct;</a:t>
            </a:r>
          </a:p>
          <a:p>
            <a:r>
              <a:rPr lang="en-US" sz="2800" b="1" dirty="0">
                <a:solidFill>
                  <a:srgbClr val="0000FF"/>
                </a:solidFill>
                <a:cs typeface="Times New Roman" pitchFamily="18" charset="0"/>
              </a:rPr>
              <a:t>T</a:t>
            </a:r>
            <a:r>
              <a:rPr lang="en-US" sz="2800" b="1" dirty="0" smtClean="0">
                <a:solidFill>
                  <a:srgbClr val="0000FF"/>
                </a:solidFill>
                <a:cs typeface="Times New Roman" pitchFamily="18" charset="0"/>
              </a:rPr>
              <a:t>he </a:t>
            </a:r>
            <a:r>
              <a:rPr lang="en-US" sz="2800" b="1" dirty="0">
                <a:solidFill>
                  <a:srgbClr val="0000FF"/>
                </a:solidFill>
                <a:cs typeface="Times New Roman" pitchFamily="18" charset="0"/>
              </a:rPr>
              <a:t>light is operating to its specified characteristic and light </a:t>
            </a:r>
            <a:r>
              <a:rPr lang="en-US" sz="2800" b="1" dirty="0" smtClean="0">
                <a:solidFill>
                  <a:srgbClr val="0000FF"/>
                </a:solidFill>
                <a:cs typeface="Times New Roman" pitchFamily="18" charset="0"/>
              </a:rPr>
              <a:t>period.</a:t>
            </a:r>
          </a:p>
          <a:p>
            <a:r>
              <a:rPr lang="en-US" sz="2800" b="1" dirty="0" smtClean="0">
                <a:solidFill>
                  <a:srgbClr val="0000FF"/>
                </a:solidFill>
                <a:cs typeface="Times New Roman" pitchFamily="18" charset="0"/>
              </a:rPr>
              <a:t>The </a:t>
            </a:r>
            <a:r>
              <a:rPr lang="en-US" sz="2800" b="1" dirty="0">
                <a:solidFill>
                  <a:srgbClr val="0000FF"/>
                </a:solidFill>
                <a:cs typeface="Times New Roman" pitchFamily="18" charset="0"/>
              </a:rPr>
              <a:t>aid is not off station and is marking the best water.</a:t>
            </a:r>
            <a:endParaRPr lang="en-US" b="1" dirty="0">
              <a:solidFill>
                <a:srgbClr val="0000FF"/>
              </a:solidFill>
              <a:cs typeface="Times New Roman" pitchFamily="18" charset="0"/>
            </a:endParaRPr>
          </a:p>
        </p:txBody>
      </p:sp>
      <p:sp>
        <p:nvSpPr>
          <p:cNvPr id="4" name="Slide Number Placeholder 3"/>
          <p:cNvSpPr>
            <a:spLocks noGrp="1"/>
          </p:cNvSpPr>
          <p:nvPr>
            <p:ph type="sldNum" sz="quarter" idx="12"/>
          </p:nvPr>
        </p:nvSpPr>
        <p:spPr/>
        <p:txBody>
          <a:bodyPr/>
          <a:lstStyle/>
          <a:p>
            <a:fld id="{FD9D8816-E89B-4F12-BEB3-3F530BAF8CC7}" type="slidenum">
              <a:rPr lang="en-US" sz="2400" b="1" smtClean="0">
                <a:solidFill>
                  <a:schemeClr val="tx1"/>
                </a:solidFill>
              </a:rPr>
              <a:t>5</a:t>
            </a:fld>
            <a:endParaRPr lang="en-US" sz="2400" b="1" dirty="0">
              <a:solidFill>
                <a:schemeClr val="tx1"/>
              </a:solidFill>
            </a:endParaRPr>
          </a:p>
        </p:txBody>
      </p:sp>
      <p:pic>
        <p:nvPicPr>
          <p:cNvPr id="6" name="Watch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90294" y="6300269"/>
            <a:ext cx="487363" cy="532331"/>
          </a:xfrm>
          <a:prstGeom prst="rect">
            <a:avLst/>
          </a:prstGeom>
        </p:spPr>
      </p:pic>
    </p:spTree>
    <p:extLst>
      <p:ext uri="{BB962C8B-B14F-4D97-AF65-F5344CB8AC3E}">
        <p14:creationId xmlns:p14="http://schemas.microsoft.com/office/powerpoint/2010/main" val="231887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46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3763962"/>
          </a:xfrm>
        </p:spPr>
        <p:txBody>
          <a:bodyPr>
            <a:noAutofit/>
          </a:bodyPr>
          <a:lstStyle/>
          <a:p>
            <a:pPr algn="just"/>
            <a:r>
              <a:rPr lang="en-US" sz="4000" b="1" i="1" dirty="0" smtClean="0">
                <a:solidFill>
                  <a:schemeClr val="accent6">
                    <a:lumMod val="75000"/>
                  </a:schemeClr>
                </a:solidFill>
                <a:latin typeface="Arial" pitchFamily="34" charset="0"/>
                <a:cs typeface="Arial" pitchFamily="34" charset="0"/>
              </a:rPr>
              <a:t>For PATONs that are listed in the Light List,</a:t>
            </a:r>
            <a:r>
              <a:rPr lang="en-US" sz="4000" b="1" i="1" dirty="0">
                <a:solidFill>
                  <a:schemeClr val="accent6">
                    <a:lumMod val="75000"/>
                  </a:schemeClr>
                </a:solidFill>
                <a:latin typeface="Arial" pitchFamily="34" charset="0"/>
                <a:cs typeface="Arial" pitchFamily="34" charset="0"/>
              </a:rPr>
              <a:t> you are certifying that the data in the Light List describes this aid perfectly as </a:t>
            </a:r>
            <a:r>
              <a:rPr lang="en-US" sz="4000" b="1" i="1" dirty="0" smtClean="0">
                <a:solidFill>
                  <a:schemeClr val="accent6">
                    <a:lumMod val="75000"/>
                  </a:schemeClr>
                </a:solidFill>
                <a:latin typeface="Arial" pitchFamily="34" charset="0"/>
                <a:cs typeface="Arial" pitchFamily="34" charset="0"/>
              </a:rPr>
              <a:t>observed and as compared to its permitted specifications.</a:t>
            </a:r>
            <a:endParaRPr lang="en-US" sz="4000" b="1" i="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381000" y="4038600"/>
            <a:ext cx="8305800" cy="1828800"/>
          </a:xfrm>
        </p:spPr>
        <p:txBody>
          <a:bodyPr>
            <a:normAutofit fontScale="85000" lnSpcReduction="20000"/>
          </a:bodyPr>
          <a:lstStyle/>
          <a:p>
            <a:pPr lvl="0"/>
            <a:r>
              <a:rPr lang="en-US" sz="2800" dirty="0" smtClean="0">
                <a:solidFill>
                  <a:srgbClr val="0000FF"/>
                </a:solidFill>
                <a:cs typeface="Times New Roman" pitchFamily="18" charset="0"/>
              </a:rPr>
              <a:t>The PATON will have a </a:t>
            </a:r>
            <a:r>
              <a:rPr lang="en-US" sz="2800" b="1" u="sng" dirty="0" smtClean="0">
                <a:solidFill>
                  <a:srgbClr val="0000FF"/>
                </a:solidFill>
                <a:cs typeface="Arial" pitchFamily="34" charset="0"/>
              </a:rPr>
              <a:t>LLNR</a:t>
            </a:r>
            <a:r>
              <a:rPr lang="en-US" sz="2800" dirty="0" smtClean="0">
                <a:solidFill>
                  <a:srgbClr val="0000FF"/>
                </a:solidFill>
                <a:cs typeface="Arial" pitchFamily="34" charset="0"/>
              </a:rPr>
              <a:t> - </a:t>
            </a:r>
            <a:r>
              <a:rPr lang="en-US" sz="2800" dirty="0" smtClean="0">
                <a:solidFill>
                  <a:srgbClr val="0000FF"/>
                </a:solidFill>
                <a:cs typeface="Times New Roman" pitchFamily="18" charset="0"/>
              </a:rPr>
              <a:t>Light List Number.</a:t>
            </a:r>
          </a:p>
          <a:p>
            <a:pPr marL="0" lvl="0" indent="0">
              <a:buNone/>
            </a:pPr>
            <a:endParaRPr lang="en-US" sz="400" dirty="0" smtClean="0">
              <a:solidFill>
                <a:srgbClr val="0000FF"/>
              </a:solidFill>
              <a:cs typeface="Arial" pitchFamily="34" charset="0"/>
            </a:endParaRPr>
          </a:p>
          <a:p>
            <a:pPr lvl="0"/>
            <a:r>
              <a:rPr lang="en-US" sz="2800" dirty="0" smtClean="0">
                <a:solidFill>
                  <a:srgbClr val="0000FF"/>
                </a:solidFill>
                <a:cs typeface="Times New Roman" pitchFamily="18" charset="0"/>
              </a:rPr>
              <a:t>Note that some </a:t>
            </a:r>
            <a:r>
              <a:rPr lang="en-US" sz="2800" b="1" dirty="0" smtClean="0">
                <a:solidFill>
                  <a:srgbClr val="0000FF"/>
                </a:solidFill>
                <a:cs typeface="Arial" pitchFamily="34" charset="0"/>
              </a:rPr>
              <a:t>Class III PATONs </a:t>
            </a:r>
            <a:r>
              <a:rPr lang="en-US" sz="2800" dirty="0" smtClean="0">
                <a:solidFill>
                  <a:srgbClr val="0000FF"/>
                </a:solidFill>
                <a:cs typeface="Times New Roman" pitchFamily="18" charset="0"/>
              </a:rPr>
              <a:t>with </a:t>
            </a:r>
            <a:r>
              <a:rPr lang="en-US" sz="2800" b="1" dirty="0" smtClean="0">
                <a:solidFill>
                  <a:srgbClr val="0000FF"/>
                </a:solidFill>
                <a:cs typeface="Arial" pitchFamily="34" charset="0"/>
              </a:rPr>
              <a:t>LLNR</a:t>
            </a:r>
            <a:r>
              <a:rPr lang="en-US" sz="2800" b="1" dirty="0" smtClean="0">
                <a:solidFill>
                  <a:srgbClr val="0000FF"/>
                </a:solidFill>
                <a:cs typeface="Times New Roman" pitchFamily="18" charset="0"/>
              </a:rPr>
              <a:t>s </a:t>
            </a:r>
            <a:r>
              <a:rPr lang="en-US" sz="2800" dirty="0" smtClean="0">
                <a:solidFill>
                  <a:srgbClr val="0000FF"/>
                </a:solidFill>
                <a:cs typeface="Times New Roman" pitchFamily="18" charset="0"/>
              </a:rPr>
              <a:t>may not be listed nor charted.</a:t>
            </a:r>
          </a:p>
          <a:p>
            <a:pPr lvl="0"/>
            <a:r>
              <a:rPr lang="en-US" sz="2800" b="1" i="1" dirty="0" smtClean="0">
                <a:solidFill>
                  <a:srgbClr val="0000FF"/>
                </a:solidFill>
                <a:cs typeface="Times New Roman" pitchFamily="18" charset="0"/>
              </a:rPr>
              <a:t>The decision to chart a PATON is made by NOAA depending on the amount of space available on the NOAA Chart.</a:t>
            </a:r>
            <a:endParaRPr lang="en-US" sz="2800" b="1" i="1" dirty="0">
              <a:solidFill>
                <a:srgbClr val="0000FF"/>
              </a:solidFill>
              <a:cs typeface="Times New Roman" pitchFamily="18" charset="0"/>
            </a:endParaRPr>
          </a:p>
        </p:txBody>
      </p:sp>
      <p:sp>
        <p:nvSpPr>
          <p:cNvPr id="4" name="Slide Number Placeholder 3"/>
          <p:cNvSpPr>
            <a:spLocks noGrp="1"/>
          </p:cNvSpPr>
          <p:nvPr>
            <p:ph type="sldNum" sz="quarter" idx="12"/>
          </p:nvPr>
        </p:nvSpPr>
        <p:spPr/>
        <p:txBody>
          <a:bodyPr/>
          <a:lstStyle/>
          <a:p>
            <a:fld id="{FD9D8816-E89B-4F12-BEB3-3F530BAF8CC7}" type="slidenum">
              <a:rPr lang="en-US" sz="2400" b="1" smtClean="0">
                <a:solidFill>
                  <a:schemeClr val="tx1"/>
                </a:solidFill>
              </a:rPr>
              <a:t>6</a:t>
            </a:fld>
            <a:endParaRPr lang="en-US" sz="2400" b="1" dirty="0">
              <a:solidFill>
                <a:schemeClr val="tx1"/>
              </a:solidFill>
            </a:endParaRPr>
          </a:p>
        </p:txBody>
      </p:sp>
      <p:pic>
        <p:nvPicPr>
          <p:cNvPr id="5" name="Watch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29400" y="6019800"/>
            <a:ext cx="487363" cy="487363"/>
          </a:xfrm>
          <a:prstGeom prst="rect">
            <a:avLst/>
          </a:prstGeom>
        </p:spPr>
      </p:pic>
    </p:spTree>
    <p:extLst>
      <p:ext uri="{BB962C8B-B14F-4D97-AF65-F5344CB8AC3E}">
        <p14:creationId xmlns:p14="http://schemas.microsoft.com/office/powerpoint/2010/main" val="1846672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55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Sample of the Corrected Light List</a:t>
            </a:r>
            <a:endParaRPr lang="en-US" b="1" dirty="0">
              <a:solidFill>
                <a:schemeClr val="accent6">
                  <a:lumMod val="75000"/>
                </a:schemeClr>
              </a:solidFill>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D9D8816-E89B-4F12-BEB3-3F530BAF8CC7}" type="slidenum">
              <a:rPr lang="en-US" smtClean="0"/>
              <a:t>7</a:t>
            </a:fld>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75546" y="1587879"/>
            <a:ext cx="8330572" cy="5270121"/>
          </a:xfrm>
          <a:prstGeom prst="rect">
            <a:avLst/>
          </a:prstGeom>
          <a:solidFill>
            <a:schemeClr val="accent6">
              <a:lumMod val="40000"/>
              <a:lumOff val="60000"/>
            </a:schemeClr>
          </a:solidFill>
          <a:ln w="28575">
            <a:solidFill>
              <a:schemeClr val="tx1"/>
            </a:solidFill>
            <a:miter lim="800000"/>
            <a:headEnd/>
            <a:tailEnd/>
          </a:ln>
          <a:effectLst/>
          <a:extLst/>
        </p:spPr>
      </p:pic>
      <p:pic>
        <p:nvPicPr>
          <p:cNvPr id="5" name="WP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543800" y="5932624"/>
            <a:ext cx="487363" cy="487363"/>
          </a:xfrm>
          <a:prstGeom prst="rect">
            <a:avLst/>
          </a:prstGeom>
        </p:spPr>
      </p:pic>
    </p:spTree>
    <p:extLst>
      <p:ext uri="{BB962C8B-B14F-4D97-AF65-F5344CB8AC3E}">
        <p14:creationId xmlns:p14="http://schemas.microsoft.com/office/powerpoint/2010/main" val="1915406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6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2239962"/>
          </a:xfrm>
        </p:spPr>
        <p:txBody>
          <a:bodyPr>
            <a:normAutofit fontScale="90000"/>
          </a:bodyPr>
          <a:lstStyle/>
          <a:p>
            <a:pPr algn="just"/>
            <a:r>
              <a:rPr lang="en-US" sz="4000" b="1" i="1" dirty="0" smtClean="0">
                <a:solidFill>
                  <a:schemeClr val="accent6">
                    <a:lumMod val="75000"/>
                  </a:schemeClr>
                </a:solidFill>
                <a:latin typeface="+mn-lt"/>
                <a:cs typeface="Arial" pitchFamily="34" charset="0"/>
              </a:rPr>
              <a:t>When a PATON is charted, you are certifying that the charted position is on station per Latitude and Longitude on the PATON’s permit.    </a:t>
            </a:r>
            <a:endParaRPr lang="en-US" sz="3600" i="1" dirty="0">
              <a:solidFill>
                <a:schemeClr val="accent6">
                  <a:lumMod val="75000"/>
                </a:schemeClr>
              </a:solidFill>
              <a:latin typeface="+mn-lt"/>
              <a:cs typeface="Times New Roman" pitchFamily="18" charset="0"/>
            </a:endParaRPr>
          </a:p>
        </p:txBody>
      </p:sp>
      <p:sp>
        <p:nvSpPr>
          <p:cNvPr id="3" name="Content Placeholder 2"/>
          <p:cNvSpPr>
            <a:spLocks noGrp="1"/>
          </p:cNvSpPr>
          <p:nvPr>
            <p:ph idx="1"/>
          </p:nvPr>
        </p:nvSpPr>
        <p:spPr>
          <a:xfrm>
            <a:off x="304800" y="3041377"/>
            <a:ext cx="8305800" cy="3429000"/>
          </a:xfrm>
        </p:spPr>
        <p:txBody>
          <a:bodyPr>
            <a:normAutofit/>
          </a:bodyPr>
          <a:lstStyle/>
          <a:p>
            <a:pPr marL="0" lvl="0" indent="0" algn="just">
              <a:buNone/>
            </a:pPr>
            <a:r>
              <a:rPr lang="en-US" b="1" dirty="0" smtClean="0">
                <a:solidFill>
                  <a:srgbClr val="0000FF"/>
                </a:solidFill>
                <a:cs typeface="Arial" pitchFamily="34" charset="0"/>
              </a:rPr>
              <a:t>You are also certifying </a:t>
            </a:r>
            <a:r>
              <a:rPr lang="en-US" b="1" dirty="0">
                <a:solidFill>
                  <a:srgbClr val="0000FF"/>
                </a:solidFill>
                <a:cs typeface="Arial" pitchFamily="34" charset="0"/>
              </a:rPr>
              <a:t>that the symbols and </a:t>
            </a:r>
            <a:r>
              <a:rPr lang="en-US" b="1" dirty="0" smtClean="0">
                <a:solidFill>
                  <a:srgbClr val="0000FF"/>
                </a:solidFill>
                <a:cs typeface="Arial" pitchFamily="34" charset="0"/>
              </a:rPr>
              <a:t>abbreviations appearing on </a:t>
            </a:r>
            <a:r>
              <a:rPr lang="en-US" b="1" dirty="0">
                <a:solidFill>
                  <a:srgbClr val="0000FF"/>
                </a:solidFill>
                <a:cs typeface="Arial" pitchFamily="34" charset="0"/>
              </a:rPr>
              <a:t>the </a:t>
            </a:r>
            <a:r>
              <a:rPr lang="en-US" b="1" dirty="0" smtClean="0">
                <a:solidFill>
                  <a:srgbClr val="0000FF"/>
                </a:solidFill>
                <a:cs typeface="Arial" pitchFamily="34" charset="0"/>
              </a:rPr>
              <a:t>NOAA chart </a:t>
            </a:r>
            <a:r>
              <a:rPr lang="en-US" b="1" dirty="0">
                <a:solidFill>
                  <a:srgbClr val="0000FF"/>
                </a:solidFill>
                <a:cs typeface="Arial" pitchFamily="34" charset="0"/>
              </a:rPr>
              <a:t>are </a:t>
            </a:r>
            <a:r>
              <a:rPr lang="en-US" b="1" dirty="0" smtClean="0">
                <a:solidFill>
                  <a:srgbClr val="0000FF"/>
                </a:solidFill>
                <a:cs typeface="Arial" pitchFamily="34" charset="0"/>
              </a:rPr>
              <a:t>also correct </a:t>
            </a:r>
            <a:r>
              <a:rPr lang="en-US" b="1" dirty="0">
                <a:solidFill>
                  <a:srgbClr val="0000FF"/>
                </a:solidFill>
                <a:cs typeface="Arial" pitchFamily="34" charset="0"/>
              </a:rPr>
              <a:t>and reflect </a:t>
            </a:r>
            <a:r>
              <a:rPr lang="en-US" b="1" dirty="0" smtClean="0">
                <a:solidFill>
                  <a:srgbClr val="0000FF"/>
                </a:solidFill>
                <a:cs typeface="Arial" pitchFamily="34" charset="0"/>
              </a:rPr>
              <a:t>the information on the PATON’s permit.</a:t>
            </a:r>
            <a:endParaRPr lang="en-US" b="1" dirty="0">
              <a:solidFill>
                <a:srgbClr val="0000FF"/>
              </a:solidFill>
              <a:cs typeface="Arial" pitchFamily="34" charset="0"/>
            </a:endParaRPr>
          </a:p>
        </p:txBody>
      </p:sp>
      <p:sp>
        <p:nvSpPr>
          <p:cNvPr id="4" name="Slide Number Placeholder 3"/>
          <p:cNvSpPr>
            <a:spLocks noGrp="1"/>
          </p:cNvSpPr>
          <p:nvPr>
            <p:ph type="sldNum" sz="quarter" idx="12"/>
          </p:nvPr>
        </p:nvSpPr>
        <p:spPr/>
        <p:txBody>
          <a:bodyPr/>
          <a:lstStyle/>
          <a:p>
            <a:fld id="{FD9D8816-E89B-4F12-BEB3-3F530BAF8CC7}" type="slidenum">
              <a:rPr lang="en-US" sz="2400" b="1" smtClean="0">
                <a:solidFill>
                  <a:schemeClr val="tx1"/>
                </a:solidFill>
              </a:rPr>
              <a:t>8</a:t>
            </a:fld>
            <a:endParaRPr lang="en-US" sz="2400" b="1" dirty="0">
              <a:solidFill>
                <a:schemeClr val="tx1"/>
              </a:solidFill>
            </a:endParaRPr>
          </a:p>
        </p:txBody>
      </p:sp>
      <p:pic>
        <p:nvPicPr>
          <p:cNvPr id="5" name="WP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77000" y="6019800"/>
            <a:ext cx="487363" cy="487363"/>
          </a:xfrm>
          <a:prstGeom prst="rect">
            <a:avLst/>
          </a:prstGeom>
        </p:spPr>
      </p:pic>
    </p:spTree>
    <p:extLst>
      <p:ext uri="{BB962C8B-B14F-4D97-AF65-F5344CB8AC3E}">
        <p14:creationId xmlns:p14="http://schemas.microsoft.com/office/powerpoint/2010/main" val="142330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35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9D8816-E89B-4F12-BEB3-3F530BAF8CC7}" type="slidenum">
              <a:rPr lang="en-US" smtClean="0"/>
              <a:t>9</a:t>
            </a:fld>
            <a:endParaRPr lang="en-US"/>
          </a:p>
        </p:txBody>
      </p:sp>
      <p:sp>
        <p:nvSpPr>
          <p:cNvPr id="5" name="Title 1"/>
          <p:cNvSpPr>
            <a:spLocks noGrp="1"/>
          </p:cNvSpPr>
          <p:nvPr>
            <p:ph idx="1"/>
          </p:nvPr>
        </p:nvSpPr>
        <p:spPr>
          <a:xfrm>
            <a:off x="533400" y="1676400"/>
            <a:ext cx="8153400" cy="4449763"/>
          </a:xfrm>
        </p:spPr>
        <p:txBody>
          <a:bodyPr/>
          <a:lstStyle/>
          <a:p>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85800"/>
            <a:ext cx="8545701" cy="571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533400"/>
            <a:ext cx="2082878" cy="830997"/>
          </a:xfrm>
          <a:prstGeom prst="rect">
            <a:avLst/>
          </a:prstGeom>
          <a:solidFill>
            <a:schemeClr val="bg1"/>
          </a:solidFill>
          <a:ln w="25400">
            <a:solidFill>
              <a:srgbClr val="FF0000"/>
            </a:solidFill>
          </a:ln>
        </p:spPr>
        <p:txBody>
          <a:bodyPr wrap="none" rtlCol="0">
            <a:spAutoFit/>
          </a:bodyPr>
          <a:lstStyle/>
          <a:p>
            <a:r>
              <a:rPr lang="en-US" sz="2400" b="1" dirty="0" smtClean="0">
                <a:solidFill>
                  <a:srgbClr val="0000FF"/>
                </a:solidFill>
              </a:rPr>
              <a:t>Observation of</a:t>
            </a:r>
          </a:p>
          <a:p>
            <a:r>
              <a:rPr lang="en-US" sz="2400" b="1" dirty="0">
                <a:solidFill>
                  <a:srgbClr val="0000FF"/>
                </a:solidFill>
              </a:rPr>
              <a:t>t</a:t>
            </a:r>
            <a:r>
              <a:rPr lang="en-US" sz="2400" b="1" dirty="0" smtClean="0">
                <a:solidFill>
                  <a:srgbClr val="0000FF"/>
                </a:solidFill>
              </a:rPr>
              <a:t>he PATON</a:t>
            </a:r>
            <a:endParaRPr lang="en-US" sz="2400" b="1" dirty="0">
              <a:solidFill>
                <a:srgbClr val="0000FF"/>
              </a:solidFill>
            </a:endParaRPr>
          </a:p>
        </p:txBody>
      </p:sp>
      <p:cxnSp>
        <p:nvCxnSpPr>
          <p:cNvPr id="7" name="Straight Arrow Connector 6"/>
          <p:cNvCxnSpPr/>
          <p:nvPr/>
        </p:nvCxnSpPr>
        <p:spPr>
          <a:xfrm flipH="1">
            <a:off x="-1447800" y="1524000"/>
            <a:ext cx="76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005532" y="5105400"/>
            <a:ext cx="1176068" cy="6858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47800" y="1364397"/>
            <a:ext cx="819120" cy="997803"/>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00" y="143944"/>
            <a:ext cx="4301370" cy="830997"/>
          </a:xfrm>
          <a:prstGeom prst="rect">
            <a:avLst/>
          </a:prstGeom>
          <a:solidFill>
            <a:schemeClr val="bg1"/>
          </a:solidFill>
          <a:ln w="25400">
            <a:solidFill>
              <a:srgbClr val="FF0000"/>
            </a:solidFill>
          </a:ln>
        </p:spPr>
        <p:txBody>
          <a:bodyPr wrap="none" rtlCol="0">
            <a:spAutoFit/>
          </a:bodyPr>
          <a:lstStyle/>
          <a:p>
            <a:r>
              <a:rPr lang="en-US" sz="2400" b="1" dirty="0" smtClean="0">
                <a:solidFill>
                  <a:srgbClr val="0000FF"/>
                </a:solidFill>
              </a:rPr>
              <a:t>Plot the observed FIX to confirm</a:t>
            </a:r>
          </a:p>
          <a:p>
            <a:r>
              <a:rPr lang="en-US" sz="2400" b="1" dirty="0" smtClean="0">
                <a:solidFill>
                  <a:srgbClr val="0000FF"/>
                </a:solidFill>
              </a:rPr>
              <a:t>the accuracy of the position.</a:t>
            </a:r>
          </a:p>
        </p:txBody>
      </p:sp>
      <p:cxnSp>
        <p:nvCxnSpPr>
          <p:cNvPr id="16" name="Straight Arrow Connector 15"/>
          <p:cNvCxnSpPr/>
          <p:nvPr/>
        </p:nvCxnSpPr>
        <p:spPr>
          <a:xfrm flipH="1">
            <a:off x="4876800" y="974941"/>
            <a:ext cx="762000" cy="701459"/>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63233" y="5139319"/>
            <a:ext cx="2542299" cy="1569660"/>
          </a:xfrm>
          <a:prstGeom prst="rect">
            <a:avLst/>
          </a:prstGeom>
          <a:solidFill>
            <a:schemeClr val="bg1"/>
          </a:solidFill>
          <a:ln w="25400">
            <a:solidFill>
              <a:srgbClr val="FF0000"/>
            </a:solidFill>
          </a:ln>
        </p:spPr>
        <p:txBody>
          <a:bodyPr wrap="none" rtlCol="0">
            <a:spAutoFit/>
          </a:bodyPr>
          <a:lstStyle/>
          <a:p>
            <a:r>
              <a:rPr lang="en-US" sz="2400" b="1" dirty="0" smtClean="0">
                <a:solidFill>
                  <a:srgbClr val="0000FF"/>
                </a:solidFill>
              </a:rPr>
              <a:t>Reference to the</a:t>
            </a:r>
          </a:p>
          <a:p>
            <a:r>
              <a:rPr lang="en-US" sz="2400" b="1" dirty="0" smtClean="0">
                <a:solidFill>
                  <a:srgbClr val="0000FF"/>
                </a:solidFill>
              </a:rPr>
              <a:t>IALA-B Aid to</a:t>
            </a:r>
          </a:p>
          <a:p>
            <a:r>
              <a:rPr lang="en-US" sz="2400" b="1" dirty="0" smtClean="0">
                <a:solidFill>
                  <a:srgbClr val="0000FF"/>
                </a:solidFill>
              </a:rPr>
              <a:t>Navigation System</a:t>
            </a:r>
          </a:p>
          <a:p>
            <a:r>
              <a:rPr lang="en-US" sz="2400" b="1" dirty="0">
                <a:solidFill>
                  <a:srgbClr val="0000FF"/>
                </a:solidFill>
              </a:rPr>
              <a:t>f</a:t>
            </a:r>
            <a:r>
              <a:rPr lang="en-US" sz="2400" b="1" dirty="0" smtClean="0">
                <a:solidFill>
                  <a:srgbClr val="0000FF"/>
                </a:solidFill>
              </a:rPr>
              <a:t>or a lighted aid.</a:t>
            </a:r>
          </a:p>
        </p:txBody>
      </p:sp>
      <p:sp>
        <p:nvSpPr>
          <p:cNvPr id="19" name="TextBox 18"/>
          <p:cNvSpPr txBox="1"/>
          <p:nvPr/>
        </p:nvSpPr>
        <p:spPr>
          <a:xfrm>
            <a:off x="7147516" y="3452447"/>
            <a:ext cx="1927707" cy="1569660"/>
          </a:xfrm>
          <a:prstGeom prst="rect">
            <a:avLst/>
          </a:prstGeom>
          <a:solidFill>
            <a:schemeClr val="bg1"/>
          </a:solidFill>
          <a:ln w="25400">
            <a:solidFill>
              <a:srgbClr val="FF0000"/>
            </a:solidFill>
          </a:ln>
        </p:spPr>
        <p:txBody>
          <a:bodyPr wrap="none" rtlCol="0">
            <a:spAutoFit/>
          </a:bodyPr>
          <a:lstStyle/>
          <a:p>
            <a:pPr algn="ctr"/>
            <a:r>
              <a:rPr lang="en-US" sz="2400" b="1" dirty="0" smtClean="0">
                <a:solidFill>
                  <a:srgbClr val="0000FF"/>
                </a:solidFill>
              </a:rPr>
              <a:t>Symbols and</a:t>
            </a:r>
          </a:p>
          <a:p>
            <a:pPr algn="ctr"/>
            <a:r>
              <a:rPr lang="en-US" sz="2400" b="1" dirty="0" smtClean="0">
                <a:solidFill>
                  <a:srgbClr val="0000FF"/>
                </a:solidFill>
              </a:rPr>
              <a:t>abbreviations</a:t>
            </a:r>
          </a:p>
          <a:p>
            <a:pPr algn="ctr"/>
            <a:r>
              <a:rPr lang="en-US" sz="2400" b="1" dirty="0">
                <a:solidFill>
                  <a:srgbClr val="0000FF"/>
                </a:solidFill>
              </a:rPr>
              <a:t>o</a:t>
            </a:r>
            <a:r>
              <a:rPr lang="en-US" sz="2400" b="1" dirty="0" smtClean="0">
                <a:solidFill>
                  <a:srgbClr val="0000FF"/>
                </a:solidFill>
              </a:rPr>
              <a:t>n the NOAA </a:t>
            </a:r>
          </a:p>
          <a:p>
            <a:pPr algn="ctr"/>
            <a:r>
              <a:rPr lang="en-US" sz="2400" b="1" dirty="0" smtClean="0">
                <a:solidFill>
                  <a:srgbClr val="0000FF"/>
                </a:solidFill>
              </a:rPr>
              <a:t>Chart.</a:t>
            </a:r>
          </a:p>
        </p:txBody>
      </p:sp>
      <p:cxnSp>
        <p:nvCxnSpPr>
          <p:cNvPr id="20" name="Straight Arrow Connector 19"/>
          <p:cNvCxnSpPr>
            <a:stCxn id="19" idx="0"/>
          </p:cNvCxnSpPr>
          <p:nvPr/>
        </p:nvCxnSpPr>
        <p:spPr>
          <a:xfrm flipH="1" flipV="1">
            <a:off x="7452317" y="2667001"/>
            <a:ext cx="659053" cy="78544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901" y="3104507"/>
            <a:ext cx="2340962" cy="1200329"/>
          </a:xfrm>
          <a:prstGeom prst="rect">
            <a:avLst/>
          </a:prstGeom>
          <a:solidFill>
            <a:schemeClr val="bg1"/>
          </a:solidFill>
          <a:ln w="25400">
            <a:solidFill>
              <a:srgbClr val="FF0000"/>
            </a:solidFill>
          </a:ln>
        </p:spPr>
        <p:txBody>
          <a:bodyPr wrap="none" rtlCol="0">
            <a:spAutoFit/>
          </a:bodyPr>
          <a:lstStyle/>
          <a:p>
            <a:r>
              <a:rPr lang="en-US" sz="2400" b="1" dirty="0" smtClean="0">
                <a:solidFill>
                  <a:srgbClr val="0000FF"/>
                </a:solidFill>
              </a:rPr>
              <a:t>Confirm the light</a:t>
            </a:r>
          </a:p>
          <a:p>
            <a:r>
              <a:rPr lang="en-US" sz="2400" b="1" dirty="0">
                <a:solidFill>
                  <a:srgbClr val="0000FF"/>
                </a:solidFill>
              </a:rPr>
              <a:t>c</a:t>
            </a:r>
            <a:r>
              <a:rPr lang="en-US" sz="2400" b="1" dirty="0" smtClean="0">
                <a:solidFill>
                  <a:srgbClr val="0000FF"/>
                </a:solidFill>
              </a:rPr>
              <a:t>haracteristic at</a:t>
            </a:r>
          </a:p>
          <a:p>
            <a:r>
              <a:rPr lang="en-US" sz="2400" b="1" dirty="0" smtClean="0">
                <a:solidFill>
                  <a:srgbClr val="0000FF"/>
                </a:solidFill>
              </a:rPr>
              <a:t>night</a:t>
            </a:r>
          </a:p>
        </p:txBody>
      </p:sp>
      <p:cxnSp>
        <p:nvCxnSpPr>
          <p:cNvPr id="26" name="Straight Arrow Connector 25"/>
          <p:cNvCxnSpPr/>
          <p:nvPr/>
        </p:nvCxnSpPr>
        <p:spPr>
          <a:xfrm flipV="1">
            <a:off x="1295400" y="2743201"/>
            <a:ext cx="1320878" cy="36130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Watch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90113" y="5791200"/>
            <a:ext cx="487363" cy="487363"/>
          </a:xfrm>
          <a:prstGeom prst="rect">
            <a:avLst/>
          </a:prstGeom>
        </p:spPr>
      </p:pic>
    </p:spTree>
    <p:extLst>
      <p:ext uri="{BB962C8B-B14F-4D97-AF65-F5344CB8AC3E}">
        <p14:creationId xmlns:p14="http://schemas.microsoft.com/office/powerpoint/2010/main" val="2574818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1596</TotalTime>
  <Words>2231</Words>
  <Application>Microsoft Office PowerPoint</Application>
  <PresentationFormat>On-screen Show (4:3)</PresentationFormat>
  <Paragraphs>244</Paragraphs>
  <Slides>22</Slides>
  <Notes>22</Notes>
  <HiddenSlides>0</HiddenSlides>
  <MMClips>22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Navigation Systems</vt:lpstr>
      <vt:lpstr>What do you mean when you check off this statement?</vt:lpstr>
      <vt:lpstr>You are certifying that there are no documentation errors in the PATONs permit.</vt:lpstr>
      <vt:lpstr>PowerPoint Presentation</vt:lpstr>
      <vt:lpstr>You are certifying that you observed no physical discrepancies on the PATON.</vt:lpstr>
      <vt:lpstr>For PATONs that are listed in the Light List, you are certifying that the data in the Light List describes this aid perfectly as observed and as compared to its permitted specifications.</vt:lpstr>
      <vt:lpstr>Sample of the Corrected Light List</vt:lpstr>
      <vt:lpstr>When a PATON is charted, you are certifying that the charted position is on station per Latitude and Longitude on the PATON’s permit.    </vt:lpstr>
      <vt:lpstr>PowerPoint Presentation</vt:lpstr>
      <vt:lpstr>Off-Station Criteria</vt:lpstr>
      <vt:lpstr>PowerPoint Presentation</vt:lpstr>
      <vt:lpstr>Plot your observed fix for lateral aids on a NOAA chart to verify that the aid is on station and to prove that your fix is accurate. </vt:lpstr>
      <vt:lpstr>Open/CPN NOAA Chart</vt:lpstr>
      <vt:lpstr>Access to “free” Open/CPN Software</vt:lpstr>
      <vt:lpstr>PowerPoint Presentation</vt:lpstr>
      <vt:lpstr>PowerPoint Presentation</vt:lpstr>
      <vt:lpstr>When the PATON is a regulatory buoy, you are certifying that it conforms to the standard marking specified for a Regulatory Buoy</vt:lpstr>
      <vt:lpstr>PowerPoint Presentation</vt:lpstr>
      <vt:lpstr>PowerPoint Presentation</vt:lpstr>
      <vt:lpstr>When the aid is used for a special purpose, you are certifying that it is yellow with black letters.</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Navigation Systems</dc:title>
  <dc:creator>Frank</dc:creator>
  <cp:lastModifiedBy>Frank</cp:lastModifiedBy>
  <cp:revision>78</cp:revision>
  <dcterms:created xsi:type="dcterms:W3CDTF">2011-12-28T22:27:45Z</dcterms:created>
  <dcterms:modified xsi:type="dcterms:W3CDTF">2013-05-24T16:20:06Z</dcterms:modified>
</cp:coreProperties>
</file>